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66" r:id="rId5"/>
    <p:sldId id="267" r:id="rId6"/>
    <p:sldId id="269" r:id="rId7"/>
    <p:sldId id="268"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6/24/2023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6/24/2023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6/24/2023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6/24/2023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6/24/2023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6/24/2023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6/24/2023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52" name="Freeform: Shape 5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
        <p:nvSpPr>
          <p:cNvPr id="50" name="Rectangle 4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98010" y="4333009"/>
            <a:ext cx="5268177" cy="1086237"/>
          </a:xfrm>
        </p:spPr>
        <p:txBody>
          <a:bodyPr>
            <a:normAutofit/>
          </a:bodyPr>
          <a:lstStyle/>
          <a:p>
            <a:pPr algn="l"/>
            <a:r>
              <a:rPr lang="en-US" sz="3600" dirty="0">
                <a:solidFill>
                  <a:srgbClr val="FFFFFF"/>
                </a:solidFill>
              </a:rPr>
              <a:t>Endpoint Security as a Managed service</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What we offer you for your Endpoints Security ?</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1" i="0" dirty="0">
                <a:solidFill>
                  <a:srgbClr val="212529"/>
                </a:solidFill>
                <a:effectLst/>
                <a:latin typeface="system-ui"/>
              </a:rPr>
              <a:t>Next-Generation Antivirus (NGAV)</a:t>
            </a:r>
            <a:r>
              <a:rPr lang="en-US" b="0" i="0" dirty="0">
                <a:solidFill>
                  <a:srgbClr val="212529"/>
                </a:solidFill>
                <a:effectLst/>
                <a:latin typeface="system-ui"/>
              </a:rPr>
              <a:t>—detects known and unknown (zero day) malware, as well as fileless attacks.</a:t>
            </a:r>
          </a:p>
          <a:p>
            <a:pPr algn="l">
              <a:buFont typeface="Arial" panose="020B0604020202020204" pitchFamily="34" charset="0"/>
              <a:buChar char="•"/>
            </a:pPr>
            <a:r>
              <a:rPr lang="en-US" b="1" i="0" dirty="0">
                <a:solidFill>
                  <a:srgbClr val="212529"/>
                </a:solidFill>
                <a:effectLst/>
                <a:latin typeface="system-ui"/>
              </a:rPr>
              <a:t>Ransomware protection</a:t>
            </a:r>
            <a:r>
              <a:rPr lang="en-US" b="0" i="0" dirty="0">
                <a:solidFill>
                  <a:srgbClr val="212529"/>
                </a:solidFill>
                <a:effectLst/>
                <a:latin typeface="system-ui"/>
              </a:rPr>
              <a:t>—able to identify system processes that exhibit ransomware-like behavior and stop a file encryption process before it does damage.</a:t>
            </a:r>
          </a:p>
          <a:p>
            <a:pPr>
              <a:buFont typeface="Arial" panose="020B0604020202020204" pitchFamily="34" charset="0"/>
              <a:buChar char="•"/>
            </a:pPr>
            <a:r>
              <a:rPr lang="en-US" b="1" i="0" dirty="0">
                <a:solidFill>
                  <a:srgbClr val="212529"/>
                </a:solidFill>
                <a:effectLst/>
                <a:latin typeface="system-ui"/>
              </a:rPr>
              <a:t>Real-time threat data—</a:t>
            </a:r>
            <a:r>
              <a:rPr lang="en-US" b="0" i="0" dirty="0">
                <a:solidFill>
                  <a:srgbClr val="212529"/>
                </a:solidFill>
                <a:effectLst/>
                <a:latin typeface="system-ui"/>
              </a:rPr>
              <a:t>leverages threat data, from the organization itself, collected from other users of the endpoint security service, and threat intelligence feeds.</a:t>
            </a:r>
          </a:p>
          <a:p>
            <a:pPr>
              <a:buFont typeface="Arial" panose="020B0604020202020204" pitchFamily="34" charset="0"/>
              <a:buChar char="•"/>
            </a:pPr>
            <a:r>
              <a:rPr lang="en-US" b="1" i="0" dirty="0">
                <a:solidFill>
                  <a:srgbClr val="212529"/>
                </a:solidFill>
                <a:effectLst/>
                <a:latin typeface="system-ui"/>
              </a:rPr>
              <a:t>Behavioral analytics—</a:t>
            </a:r>
            <a:r>
              <a:rPr lang="en-US" b="0" i="0" dirty="0">
                <a:solidFill>
                  <a:srgbClr val="212529"/>
                </a:solidFill>
                <a:effectLst/>
                <a:latin typeface="system-ui"/>
              </a:rPr>
              <a:t>detects anomalous behavior on an endpoint and able to perform automated actions such as locking down or isolating the endpoint.</a:t>
            </a:r>
          </a:p>
          <a:p>
            <a:pPr>
              <a:buFont typeface="Arial" panose="020B0604020202020204" pitchFamily="34" charset="0"/>
              <a:buChar char="•"/>
            </a:pPr>
            <a:r>
              <a:rPr lang="en-US" b="1" i="0" dirty="0">
                <a:solidFill>
                  <a:srgbClr val="212529"/>
                </a:solidFill>
                <a:effectLst/>
                <a:latin typeface="system-ui"/>
              </a:rPr>
              <a:t>Application and browser control</a:t>
            </a:r>
            <a:r>
              <a:rPr lang="en-US" b="0" i="0" dirty="0">
                <a:solidFill>
                  <a:srgbClr val="212529"/>
                </a:solidFill>
                <a:effectLst/>
                <a:latin typeface="system-ui"/>
              </a:rPr>
              <a:t>—restricts applications and web content accessed by users, to block malicious or inappropriate content.</a:t>
            </a:r>
            <a:r>
              <a:rPr lang="en-US" b="1" i="0" dirty="0">
                <a:solidFill>
                  <a:srgbClr val="212529"/>
                </a:solidFill>
                <a:effectLst/>
                <a:latin typeface="system-ui"/>
              </a:rPr>
              <a:t> Device compliance</a:t>
            </a:r>
            <a:r>
              <a:rPr lang="en-US" b="0" i="0" dirty="0">
                <a:solidFill>
                  <a:srgbClr val="212529"/>
                </a:solidFill>
                <a:effectLst/>
                <a:latin typeface="system-ui"/>
              </a:rPr>
              <a:t>—gathers data from endpoints for auditing, forensic investigation and compliance, and makes it possible to enforce corporate security policies.</a:t>
            </a:r>
          </a:p>
          <a:p>
            <a:pPr>
              <a:buFont typeface="Arial" panose="020B0604020202020204" pitchFamily="34" charset="0"/>
              <a:buChar char="•"/>
            </a:pPr>
            <a:r>
              <a:rPr lang="en-US" b="0" i="0" dirty="0">
                <a:solidFill>
                  <a:srgbClr val="212529"/>
                </a:solidFill>
                <a:effectLst/>
                <a:latin typeface="system-ui"/>
              </a:rPr>
              <a:t>You want More? We can have you covered !</a:t>
            </a:r>
          </a:p>
          <a:p>
            <a:pPr algn="l">
              <a:buFont typeface="Arial" panose="020B0604020202020204" pitchFamily="34" charset="0"/>
              <a:buChar char="•"/>
            </a:pPr>
            <a:endParaRPr lang="en-US" b="0" i="0" dirty="0">
              <a:solidFill>
                <a:srgbClr val="212529"/>
              </a:solidFill>
              <a:effectLst/>
              <a:latin typeface="system-ui"/>
            </a:endParaRPr>
          </a:p>
          <a:p>
            <a:pPr algn="l">
              <a:buFont typeface="Arial" panose="020B0604020202020204" pitchFamily="34" charset="0"/>
              <a:buChar char="•"/>
            </a:pPr>
            <a:endParaRPr lang="en-US" b="0" i="0" dirty="0">
              <a:solidFill>
                <a:srgbClr val="212529"/>
              </a:solidFill>
              <a:effectLst/>
              <a:latin typeface="system-ui"/>
            </a:endParaRPr>
          </a:p>
        </p:txBody>
      </p:sp>
    </p:spTree>
    <p:extLst>
      <p:ext uri="{BB962C8B-B14F-4D97-AF65-F5344CB8AC3E}">
        <p14:creationId xmlns:p14="http://schemas.microsoft.com/office/powerpoint/2010/main" val="63107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What you get for your Endpoints Security ?</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212529"/>
                </a:solidFill>
                <a:effectLst/>
                <a:latin typeface="system-ui"/>
              </a:rPr>
              <a:t>Advanced endpoint threat detection</a:t>
            </a:r>
            <a:r>
              <a:rPr lang="en-US" b="0" i="0" dirty="0">
                <a:solidFill>
                  <a:srgbClr val="212529"/>
                </a:solidFill>
                <a:effectLst/>
                <a:latin typeface="system-ui"/>
              </a:rPr>
              <a:t>—full visibility and predicts how an attacker might operate, based on continuous monitoring of endpoints and behavioral analysis.</a:t>
            </a:r>
          </a:p>
          <a:p>
            <a:pPr algn="l">
              <a:buFont typeface="Arial" panose="020B0604020202020204" pitchFamily="34" charset="0"/>
              <a:buChar char="•"/>
            </a:pPr>
            <a:r>
              <a:rPr lang="en-US" b="1" i="0" dirty="0">
                <a:solidFill>
                  <a:srgbClr val="212529"/>
                </a:solidFill>
                <a:effectLst/>
                <a:latin typeface="system-ui"/>
              </a:rPr>
              <a:t>Investigation and validation</a:t>
            </a:r>
            <a:r>
              <a:rPr lang="en-US" b="0" i="0" dirty="0">
                <a:solidFill>
                  <a:srgbClr val="212529"/>
                </a:solidFill>
                <a:effectLst/>
                <a:latin typeface="system-ui"/>
              </a:rPr>
              <a:t>—search and review historic or current incident data on endpoints, investigate threats, and validate alerts. This allows you to confirm the threat before responding to it, reducing dwell-time and performing faster remediation.</a:t>
            </a:r>
          </a:p>
          <a:p>
            <a:pPr algn="l">
              <a:buFont typeface="Arial" panose="020B0604020202020204" pitchFamily="34" charset="0"/>
              <a:buChar char="•"/>
            </a:pPr>
            <a:r>
              <a:rPr lang="en-US" b="1" i="0" dirty="0">
                <a:solidFill>
                  <a:srgbClr val="212529"/>
                </a:solidFill>
                <a:effectLst/>
                <a:latin typeface="system-ui"/>
              </a:rPr>
              <a:t>Rapid deployment and response</a:t>
            </a:r>
            <a:r>
              <a:rPr lang="en-US" b="0" i="0" dirty="0">
                <a:solidFill>
                  <a:srgbClr val="212529"/>
                </a:solidFill>
                <a:effectLst/>
                <a:latin typeface="system-ui"/>
              </a:rPr>
              <a:t>—deploy across thousands of endpoints within two hours. You can then use it to perform automatic or manual remediation of threats on the endpoints, disrupt malicious activity and minimize damage caused by attacks.</a:t>
            </a:r>
          </a:p>
          <a:p>
            <a:pPr>
              <a:buFont typeface="Arial" panose="020B0604020202020204" pitchFamily="34" charset="0"/>
              <a:buChar char="•"/>
            </a:pPr>
            <a:r>
              <a:rPr lang="en-US" b="1" i="0" dirty="0">
                <a:solidFill>
                  <a:srgbClr val="212529"/>
                </a:solidFill>
                <a:effectLst/>
                <a:latin typeface="system-ui"/>
              </a:rPr>
              <a:t>Metrics analytics—</a:t>
            </a:r>
            <a:r>
              <a:rPr lang="en-US" b="0" i="0" dirty="0">
                <a:solidFill>
                  <a:srgbClr val="212529"/>
                </a:solidFill>
                <a:effectLst/>
                <a:latin typeface="system-ui"/>
              </a:rPr>
              <a:t>We keep you posted on a weekly basis on good we are doing!</a:t>
            </a:r>
          </a:p>
        </p:txBody>
      </p:sp>
    </p:spTree>
    <p:extLst>
      <p:ext uri="{BB962C8B-B14F-4D97-AF65-F5344CB8AC3E}">
        <p14:creationId xmlns:p14="http://schemas.microsoft.com/office/powerpoint/2010/main" val="248115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Let’s Get Started!</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212529"/>
                </a:solidFill>
                <a:effectLst/>
                <a:latin typeface="system-ui"/>
              </a:rPr>
              <a:t>We offer you a demo, so you can see for yourself what you are buying from us!</a:t>
            </a:r>
            <a:endParaRPr lang="en-US" b="0" i="0" dirty="0">
              <a:solidFill>
                <a:srgbClr val="212529"/>
              </a:solidFill>
              <a:effectLst/>
              <a:latin typeface="system-ui"/>
            </a:endParaRPr>
          </a:p>
        </p:txBody>
      </p:sp>
    </p:spTree>
    <p:extLst>
      <p:ext uri="{BB962C8B-B14F-4D97-AF65-F5344CB8AC3E}">
        <p14:creationId xmlns:p14="http://schemas.microsoft.com/office/powerpoint/2010/main" val="126597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r>
              <a:rPr lang="en-US" b="1" i="0" dirty="0">
                <a:solidFill>
                  <a:srgbClr val="1E202C"/>
                </a:solidFill>
                <a:effectLst/>
                <a:latin typeface="br sonoma"/>
              </a:rPr>
              <a:t>What is Endpoint Security as a Service?</a:t>
            </a:r>
            <a:br>
              <a:rPr lang="en-US" b="1" i="0" dirty="0">
                <a:solidFill>
                  <a:srgbClr val="1E202C"/>
                </a:solidFill>
                <a:effectLst/>
                <a:latin typeface="br sonoma"/>
              </a:rPr>
            </a:br>
            <a:endParaRPr lang="en-US" dirty="0"/>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lstStyle/>
          <a:p>
            <a:r>
              <a:rPr lang="en-US" dirty="0"/>
              <a:t>Endpoint protection platforms (EPP), AKA Endpoint Security as a Service, are preventative endpoint security solutions, deployed on devices like employee workstations, servers and mobile devices. They provide a range of security capabilities to prevent threats like known and unknown malware, ransomware, and unauthorized access.</a:t>
            </a:r>
          </a:p>
        </p:txBody>
      </p:sp>
    </p:spTree>
    <p:extLst>
      <p:ext uri="{BB962C8B-B14F-4D97-AF65-F5344CB8AC3E}">
        <p14:creationId xmlns:p14="http://schemas.microsoft.com/office/powerpoint/2010/main" val="164613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43B8-807D-BA26-B785-12FD25ADB35B}"/>
              </a:ext>
            </a:extLst>
          </p:cNvPr>
          <p:cNvSpPr>
            <a:spLocks noGrp="1"/>
          </p:cNvSpPr>
          <p:nvPr>
            <p:ph type="title"/>
          </p:nvPr>
        </p:nvSpPr>
        <p:spPr>
          <a:xfrm>
            <a:off x="1877627" y="2594499"/>
            <a:ext cx="9601200" cy="1485900"/>
          </a:xfrm>
        </p:spPr>
        <p:txBody>
          <a:bodyPr>
            <a:normAutofit fontScale="90000"/>
          </a:bodyPr>
          <a:lstStyle/>
          <a:p>
            <a:pPr algn="ctr"/>
            <a:r>
              <a:rPr lang="en-US" b="1" i="0" dirty="0">
                <a:solidFill>
                  <a:srgbClr val="1E202C"/>
                </a:solidFill>
                <a:effectLst/>
                <a:latin typeface="br sonoma"/>
              </a:rPr>
              <a:t>Benefits of Endpoint Security as a Service</a:t>
            </a:r>
            <a:br>
              <a:rPr lang="en-US" b="1" i="0" dirty="0">
                <a:solidFill>
                  <a:srgbClr val="1E202C"/>
                </a:solidFill>
                <a:effectLst/>
                <a:latin typeface="br sonoma"/>
              </a:rPr>
            </a:br>
            <a:endParaRPr lang="en-US" dirty="0"/>
          </a:p>
        </p:txBody>
      </p:sp>
    </p:spTree>
    <p:extLst>
      <p:ext uri="{BB962C8B-B14F-4D97-AF65-F5344CB8AC3E}">
        <p14:creationId xmlns:p14="http://schemas.microsoft.com/office/powerpoint/2010/main" val="208507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r>
              <a:rPr lang="en-US" dirty="0"/>
              <a:t>Observing Attack Tactics in a Controlled Environment</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lstStyle/>
          <a:p>
            <a:r>
              <a:rPr lang="en-US" dirty="0"/>
              <a:t>Advanced persistent threats (APTs), performed by organized crime groups and nation states, often try to find vulnerabilities in IT and security systems by procuring those systems, and practicing in their labs until they find a successful attack vector. This was also true for old-style antivirus or endpoint protection systems.</a:t>
            </a:r>
          </a:p>
          <a:p>
            <a:r>
              <a:rPr lang="en-US" dirty="0"/>
              <a:t>However, with cloud-based endpoint protection, attackers who try to experiment with the endpoint protection agent have their activity recorded by the cloud-based endpoint security platform. The solution provider can observe malicious tactics and stop them before they are used in a real attack.</a:t>
            </a:r>
          </a:p>
        </p:txBody>
      </p:sp>
    </p:spTree>
    <p:extLst>
      <p:ext uri="{BB962C8B-B14F-4D97-AF65-F5344CB8AC3E}">
        <p14:creationId xmlns:p14="http://schemas.microsoft.com/office/powerpoint/2010/main" val="224895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Data Sharing and Community Protection</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lstStyle/>
          <a:p>
            <a:r>
              <a:rPr lang="en-US" b="0" i="0" dirty="0">
                <a:solidFill>
                  <a:srgbClr val="3E3E3E"/>
                </a:solidFill>
                <a:effectLst/>
                <a:latin typeface="Source Sans Pro" panose="020B0503030403020204" pitchFamily="34" charset="0"/>
              </a:rPr>
              <a:t>The more information a cloud endpoint protection system collects, the better it can defend individual endpoints. When one organization is attacked, or even just one endpoint within an organization, data about the threat can be used to bolster defenses for all endpoints in all organizations.</a:t>
            </a:r>
            <a:endParaRPr lang="en-US" dirty="0"/>
          </a:p>
        </p:txBody>
      </p:sp>
    </p:spTree>
    <p:extLst>
      <p:ext uri="{BB962C8B-B14F-4D97-AF65-F5344CB8AC3E}">
        <p14:creationId xmlns:p14="http://schemas.microsoft.com/office/powerpoint/2010/main" val="163625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Scalability and Maintenance</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lstStyle/>
          <a:p>
            <a:pPr algn="l"/>
            <a:r>
              <a:rPr lang="en-US" b="0" i="0" dirty="0">
                <a:solidFill>
                  <a:srgbClr val="3E3E3E"/>
                </a:solidFill>
                <a:effectLst/>
                <a:latin typeface="Source Sans Pro" panose="020B0503030403020204" pitchFamily="34" charset="0"/>
              </a:rPr>
              <a:t>One clear advantage of endpoint security as a service is that organizations no longer need to deploy and secure an endpoint protection server and database. Everything except the endpoint agent is hosted and managed by the provider on the cloud. The organization can easily scale up or down, paying per actual usage, without having to manage scalability of the central server.</a:t>
            </a:r>
          </a:p>
          <a:p>
            <a:pPr algn="l"/>
            <a:r>
              <a:rPr lang="en-US" b="0" i="0" dirty="0">
                <a:solidFill>
                  <a:srgbClr val="3E3E3E"/>
                </a:solidFill>
                <a:effectLst/>
                <a:latin typeface="Source Sans Pro" panose="020B0503030403020204" pitchFamily="34" charset="0"/>
              </a:rPr>
              <a:t>Furthermore—the organization saves the costs traditionally associated with management infrastructure. The central console and database are no longer an upfront expense and are now part of the subscription cost the organization pays per endpoint.</a:t>
            </a:r>
          </a:p>
        </p:txBody>
      </p:sp>
    </p:spTree>
    <p:extLst>
      <p:ext uri="{BB962C8B-B14F-4D97-AF65-F5344CB8AC3E}">
        <p14:creationId xmlns:p14="http://schemas.microsoft.com/office/powerpoint/2010/main" val="310325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Protection for Remote Devices and BYOD</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lstStyle/>
          <a:p>
            <a:pPr algn="l"/>
            <a:r>
              <a:rPr lang="en-US" b="0" i="0" dirty="0">
                <a:solidFill>
                  <a:srgbClr val="3E3E3E"/>
                </a:solidFill>
                <a:effectLst/>
                <a:latin typeface="Source Sans Pro" panose="020B0503030403020204" pitchFamily="34" charset="0"/>
              </a:rPr>
              <a:t>In traditional endpoint protection systems, the management console was deployed behind a firewall, so it was unable to connect with devices unless they were in the corporate network or connected via VPN. This is less relevant for modern scenarios in which organizations support bring your own device (BYOD) and employees commonly work from home.</a:t>
            </a:r>
          </a:p>
          <a:p>
            <a:pPr algn="l"/>
            <a:r>
              <a:rPr lang="en-US" b="0" i="0" dirty="0">
                <a:solidFill>
                  <a:srgbClr val="3E3E3E"/>
                </a:solidFill>
                <a:effectLst/>
                <a:latin typeface="Source Sans Pro" panose="020B0503030403020204" pitchFamily="34" charset="0"/>
              </a:rPr>
              <a:t>With endpoint security as a service, remote devices can be managed just like on-premise corporate devices.</a:t>
            </a:r>
          </a:p>
        </p:txBody>
      </p:sp>
    </p:spTree>
    <p:extLst>
      <p:ext uri="{BB962C8B-B14F-4D97-AF65-F5344CB8AC3E}">
        <p14:creationId xmlns:p14="http://schemas.microsoft.com/office/powerpoint/2010/main" val="1625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a:xfrm>
            <a:off x="1833239" y="2425823"/>
            <a:ext cx="9601200" cy="1485900"/>
          </a:xfrm>
        </p:spPr>
        <p:txBody>
          <a:bodyPr/>
          <a:lstStyle/>
          <a:p>
            <a:pPr algn="l"/>
            <a:r>
              <a:rPr lang="en-US" b="1" i="0" dirty="0">
                <a:solidFill>
                  <a:srgbClr val="1E202C"/>
                </a:solidFill>
                <a:effectLst/>
                <a:latin typeface="br sonoma"/>
              </a:rPr>
              <a:t>Endpoint Security As a Managed Service with </a:t>
            </a:r>
            <a:r>
              <a:rPr lang="en-US" b="1" i="0" dirty="0" err="1">
                <a:solidFill>
                  <a:srgbClr val="1E202C"/>
                </a:solidFill>
                <a:effectLst/>
                <a:latin typeface="br sonoma"/>
              </a:rPr>
              <a:t>NovaStratics</a:t>
            </a:r>
            <a:endParaRPr lang="en-US" b="1" i="0" dirty="0">
              <a:solidFill>
                <a:srgbClr val="1E202C"/>
              </a:solidFill>
              <a:effectLst/>
              <a:latin typeface="br sonoma"/>
            </a:endParaRPr>
          </a:p>
        </p:txBody>
      </p:sp>
    </p:spTree>
    <p:extLst>
      <p:ext uri="{BB962C8B-B14F-4D97-AF65-F5344CB8AC3E}">
        <p14:creationId xmlns:p14="http://schemas.microsoft.com/office/powerpoint/2010/main" val="137174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544-866C-BA8C-E237-25C17576F138}"/>
              </a:ext>
            </a:extLst>
          </p:cNvPr>
          <p:cNvSpPr>
            <a:spLocks noGrp="1"/>
          </p:cNvSpPr>
          <p:nvPr>
            <p:ph type="title"/>
          </p:nvPr>
        </p:nvSpPr>
        <p:spPr/>
        <p:txBody>
          <a:bodyPr/>
          <a:lstStyle/>
          <a:p>
            <a:pPr algn="l"/>
            <a:r>
              <a:rPr lang="en-US" b="1" i="0" dirty="0">
                <a:solidFill>
                  <a:srgbClr val="1E202C"/>
                </a:solidFill>
                <a:effectLst/>
                <a:latin typeface="br sonoma"/>
              </a:rPr>
              <a:t>Protection for Remote Devices and BYOD</a:t>
            </a:r>
          </a:p>
        </p:txBody>
      </p:sp>
      <p:sp>
        <p:nvSpPr>
          <p:cNvPr id="3" name="Content Placeholder 2">
            <a:extLst>
              <a:ext uri="{FF2B5EF4-FFF2-40B4-BE49-F238E27FC236}">
                <a16:creationId xmlns:a16="http://schemas.microsoft.com/office/drawing/2014/main" id="{4C67094E-DAF8-16A0-59C9-7D1E5E21185E}"/>
              </a:ext>
            </a:extLst>
          </p:cNvPr>
          <p:cNvSpPr>
            <a:spLocks noGrp="1"/>
          </p:cNvSpPr>
          <p:nvPr>
            <p:ph idx="1"/>
          </p:nvPr>
        </p:nvSpPr>
        <p:spPr/>
        <p:txBody>
          <a:bodyPr/>
          <a:lstStyle/>
          <a:p>
            <a:pPr algn="l"/>
            <a:r>
              <a:rPr lang="en-US" b="0" i="0" dirty="0" err="1">
                <a:solidFill>
                  <a:srgbClr val="3E3E3E"/>
                </a:solidFill>
                <a:effectLst/>
                <a:latin typeface="Source Sans Pro" panose="020B0503030403020204" pitchFamily="34" charset="0"/>
              </a:rPr>
              <a:t>Novastratics</a:t>
            </a:r>
            <a:r>
              <a:rPr lang="en-US" b="0" i="0" dirty="0">
                <a:solidFill>
                  <a:srgbClr val="3E3E3E"/>
                </a:solidFill>
                <a:effectLst/>
                <a:latin typeface="Source Sans Pro" panose="020B0503030403020204" pitchFamily="34" charset="0"/>
              </a:rPr>
              <a:t> is a holistic security solution provider, that helps companies protect themselves against threats to endpoints and across their network. </a:t>
            </a:r>
          </a:p>
          <a:p>
            <a:pPr algn="l"/>
            <a:r>
              <a:rPr lang="en-US" dirty="0">
                <a:solidFill>
                  <a:srgbClr val="3E3E3E"/>
                </a:solidFill>
                <a:latin typeface="Source Sans Pro" panose="020B0503030403020204" pitchFamily="34" charset="0"/>
              </a:rPr>
              <a:t>We use</a:t>
            </a:r>
            <a:r>
              <a:rPr lang="en-US" b="0" i="0" dirty="0">
                <a:solidFill>
                  <a:srgbClr val="3E3E3E"/>
                </a:solidFill>
                <a:effectLst/>
                <a:latin typeface="Source Sans Pro" panose="020B0503030403020204" pitchFamily="34" charset="0"/>
              </a:rPr>
              <a:t> intelligent technologies such as </a:t>
            </a:r>
            <a:r>
              <a:rPr lang="en-US" b="1" i="1" dirty="0">
                <a:solidFill>
                  <a:srgbClr val="3E3E3E"/>
                </a:solidFill>
                <a:effectLst/>
                <a:latin typeface="Source Sans Pro" panose="020B0503030403020204" pitchFamily="34" charset="0"/>
              </a:rPr>
              <a:t>(CrowdStrike, Carbon Black, McAfee EDR, </a:t>
            </a:r>
            <a:r>
              <a:rPr lang="en-US" b="1" i="1" dirty="0" err="1">
                <a:solidFill>
                  <a:srgbClr val="3E3E3E"/>
                </a:solidFill>
                <a:effectLst/>
                <a:latin typeface="Source Sans Pro" panose="020B0503030403020204" pitchFamily="34" charset="0"/>
              </a:rPr>
              <a:t>cynet</a:t>
            </a:r>
            <a:r>
              <a:rPr lang="en-US" b="1" i="1" dirty="0">
                <a:solidFill>
                  <a:srgbClr val="3E3E3E"/>
                </a:solidFill>
                <a:effectLst/>
                <a:latin typeface="Source Sans Pro" panose="020B0503030403020204" pitchFamily="34" charset="0"/>
              </a:rPr>
              <a:t>, </a:t>
            </a:r>
            <a:r>
              <a:rPr lang="en-US" b="1" i="1" dirty="0" err="1">
                <a:solidFill>
                  <a:srgbClr val="3E3E3E"/>
                </a:solidFill>
                <a:effectLst/>
                <a:latin typeface="Source Sans Pro" panose="020B0503030403020204" pitchFamily="34" charset="0"/>
              </a:rPr>
              <a:t>etc</a:t>
            </a:r>
            <a:r>
              <a:rPr lang="en-US" b="1" i="1" dirty="0">
                <a:solidFill>
                  <a:srgbClr val="3E3E3E"/>
                </a:solidFill>
                <a:effectLst/>
                <a:latin typeface="Source Sans Pro" panose="020B0503030403020204" pitchFamily="34" charset="0"/>
              </a:rPr>
              <a:t>) </a:t>
            </a:r>
            <a:r>
              <a:rPr lang="en-US" b="0" i="0" dirty="0">
                <a:solidFill>
                  <a:srgbClr val="3E3E3E"/>
                </a:solidFill>
                <a:effectLst/>
                <a:latin typeface="Source Sans Pro" panose="020B0503030403020204" pitchFamily="34" charset="0"/>
              </a:rPr>
              <a:t>that can help you detect attacks by correlating information from endpoints, network analytics and behavioral analytics with almost no false positives.</a:t>
            </a:r>
          </a:p>
          <a:p>
            <a:pPr algn="l"/>
            <a:r>
              <a:rPr lang="en-US" b="0" i="0" dirty="0">
                <a:solidFill>
                  <a:srgbClr val="3E3E3E"/>
                </a:solidFill>
                <a:effectLst/>
                <a:latin typeface="Source Sans Pro" panose="020B0503030403020204" pitchFamily="34" charset="0"/>
              </a:rPr>
              <a:t>With </a:t>
            </a:r>
            <a:r>
              <a:rPr lang="en-US" b="0" i="0" dirty="0" err="1">
                <a:solidFill>
                  <a:srgbClr val="3E3E3E"/>
                </a:solidFill>
                <a:effectLst/>
                <a:latin typeface="Source Sans Pro" panose="020B0503030403020204" pitchFamily="34" charset="0"/>
              </a:rPr>
              <a:t>Novastratics</a:t>
            </a:r>
            <a:r>
              <a:rPr lang="en-US" b="0" i="0" dirty="0">
                <a:solidFill>
                  <a:srgbClr val="3E3E3E"/>
                </a:solidFill>
                <a:effectLst/>
                <a:latin typeface="Source Sans Pro" panose="020B0503030403020204" pitchFamily="34" charset="0"/>
              </a:rPr>
              <a:t>, you can have peace of mind as we proactively monitor </a:t>
            </a:r>
            <a:r>
              <a:rPr lang="en-US" dirty="0">
                <a:solidFill>
                  <a:srgbClr val="3E3E3E"/>
                </a:solidFill>
                <a:latin typeface="Source Sans Pro" panose="020B0503030403020204" pitchFamily="34" charset="0"/>
              </a:rPr>
              <a:t>on your behalf </a:t>
            </a:r>
            <a:r>
              <a:rPr lang="en-US" b="0" i="0" dirty="0">
                <a:solidFill>
                  <a:srgbClr val="3E3E3E"/>
                </a:solidFill>
                <a:effectLst/>
                <a:latin typeface="Source Sans Pro" panose="020B0503030403020204" pitchFamily="34" charset="0"/>
              </a:rPr>
              <a:t>the entire internal environment, including endpoints, network, files, and hosts. This can help you reduce attack surfaces and the likelihood of sophisticated attacks.</a:t>
            </a:r>
          </a:p>
          <a:p>
            <a:pPr algn="l"/>
            <a:endParaRPr lang="en-US" b="0" i="0" dirty="0">
              <a:solidFill>
                <a:srgbClr val="3E3E3E"/>
              </a:solidFill>
              <a:effectLst/>
              <a:latin typeface="Source Sans Pro" panose="020B0503030403020204" pitchFamily="34" charset="0"/>
            </a:endParaRPr>
          </a:p>
        </p:txBody>
      </p:sp>
    </p:spTree>
    <p:extLst>
      <p:ext uri="{BB962C8B-B14F-4D97-AF65-F5344CB8AC3E}">
        <p14:creationId xmlns:p14="http://schemas.microsoft.com/office/powerpoint/2010/main" val="241350427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Crop design</Template>
  <TotalTime>45</TotalTime>
  <Words>870</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br sonoma</vt:lpstr>
      <vt:lpstr>Calibri</vt:lpstr>
      <vt:lpstr>Franklin Gothic Book</vt:lpstr>
      <vt:lpstr>Source Sans Pro</vt:lpstr>
      <vt:lpstr>system-ui</vt:lpstr>
      <vt:lpstr>Crop</vt:lpstr>
      <vt:lpstr>Endpoint Security as a Managed service</vt:lpstr>
      <vt:lpstr>What is Endpoint Security as a Service? </vt:lpstr>
      <vt:lpstr>Benefits of Endpoint Security as a Service </vt:lpstr>
      <vt:lpstr>Observing Attack Tactics in a Controlled Environment</vt:lpstr>
      <vt:lpstr>Data Sharing and Community Protection</vt:lpstr>
      <vt:lpstr>Scalability and Maintenance</vt:lpstr>
      <vt:lpstr>Protection for Remote Devices and BYOD</vt:lpstr>
      <vt:lpstr>Endpoint Security As a Managed Service with NovaStratics</vt:lpstr>
      <vt:lpstr>Protection for Remote Devices and BYOD</vt:lpstr>
      <vt:lpstr>What we offer you for your Endpoints Security ?</vt:lpstr>
      <vt:lpstr>What you get for your Endpoints Security ?</vt:lpstr>
      <vt:lpstr>Let’s Get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Endpoint Security as a Managed service</dc:title>
  <dc:creator>Emmanuel St Jour</dc:creator>
  <cp:lastModifiedBy>Emmanuel St Jour</cp:lastModifiedBy>
  <cp:revision>1</cp:revision>
  <dcterms:created xsi:type="dcterms:W3CDTF">2023-06-24T15:56:00Z</dcterms:created>
  <dcterms:modified xsi:type="dcterms:W3CDTF">2023-06-24T16:41:57Z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