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4" r:id="rId13"/>
    <p:sldId id="275" r:id="rId14"/>
  </p:sldIdLst>
  <p:sldSz cx="18288000" cy="10287000"/>
  <p:notesSz cx="6858000" cy="9144000"/>
  <p:embeddedFontLst>
    <p:embeddedFont>
      <p:font typeface="Aileron" panose="020B0604020202020204" charset="0"/>
      <p:regular r:id="rId15"/>
    </p:embeddedFont>
    <p:embeddedFont>
      <p:font typeface="Aileron Bold" panose="020B0604020202020204" charset="0"/>
      <p:regular r:id="rId16"/>
    </p:embeddedFont>
    <p:embeddedFont>
      <p:font typeface="Aileron Ultra-Bold" panose="020B0604020202020204" charset="0"/>
      <p:regular r:id="rId17"/>
    </p:embeddedFont>
    <p:embeddedFont>
      <p:font typeface="Kollektif" panose="020B0604020202020204" charset="0"/>
      <p:regular r:id="rId18"/>
    </p:embeddedFont>
    <p:embeddedFont>
      <p:font typeface="Kollektif Bold" panose="020B0604020202020204" charset="0"/>
      <p:regular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</p:embeddedFont>
    <p:embeddedFont>
      <p:font typeface="Public Sans Bold" panose="020B0604020202020204" charset="0"/>
      <p:regular r:id="rId22"/>
    </p:embeddedFont>
    <p:embeddedFont>
      <p:font typeface="Public Sans Heavy" panose="020B0604020202020204" charset="0"/>
      <p:regular r:id="rId23"/>
    </p:embeddedFont>
    <p:embeddedFont>
      <p:font typeface="Robot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A973E-89FD-411B-B4AE-25E3AADAD7A6}" v="7" dt="2024-09-13T01:32:42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8.svg"/><Relationship Id="rId7" Type="http://schemas.openxmlformats.org/officeDocument/2006/relationships/image" Target="../media/image4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16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13827" y="-248630"/>
            <a:ext cx="8681329" cy="10784260"/>
          </a:xfrm>
          <a:custGeom>
            <a:avLst/>
            <a:gdLst/>
            <a:ahLst/>
            <a:cxnLst/>
            <a:rect l="l" t="t" r="r" b="b"/>
            <a:pathLst>
              <a:path w="8681329" h="10784260">
                <a:moveTo>
                  <a:pt x="0" y="0"/>
                </a:moveTo>
                <a:lnTo>
                  <a:pt x="8681329" y="0"/>
                </a:lnTo>
                <a:lnTo>
                  <a:pt x="8681329" y="10784260"/>
                </a:lnTo>
                <a:lnTo>
                  <a:pt x="0" y="10784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928092" y="7365586"/>
            <a:ext cx="12832964" cy="303325"/>
          </a:xfrm>
          <a:custGeom>
            <a:avLst/>
            <a:gdLst/>
            <a:ahLst/>
            <a:cxnLst/>
            <a:rect l="l" t="t" r="r" b="b"/>
            <a:pathLst>
              <a:path w="12832964" h="303325">
                <a:moveTo>
                  <a:pt x="0" y="0"/>
                </a:moveTo>
                <a:lnTo>
                  <a:pt x="12832964" y="0"/>
                </a:lnTo>
                <a:lnTo>
                  <a:pt x="12832964" y="303325"/>
                </a:lnTo>
                <a:lnTo>
                  <a:pt x="0" y="30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95249" y="1536588"/>
            <a:ext cx="6873872" cy="162473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2" y="0"/>
                </a:lnTo>
                <a:lnTo>
                  <a:pt x="6873872" y="162474"/>
                </a:lnTo>
                <a:lnTo>
                  <a:pt x="0" y="162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605885" y="2884661"/>
            <a:ext cx="7089271" cy="7089271"/>
          </a:xfrm>
          <a:custGeom>
            <a:avLst/>
            <a:gdLst/>
            <a:ahLst/>
            <a:cxnLst/>
            <a:rect l="l" t="t" r="r" b="b"/>
            <a:pathLst>
              <a:path w="7089271" h="7089271">
                <a:moveTo>
                  <a:pt x="0" y="0"/>
                </a:moveTo>
                <a:lnTo>
                  <a:pt x="7089271" y="0"/>
                </a:lnTo>
                <a:lnTo>
                  <a:pt x="7089271" y="7089271"/>
                </a:lnTo>
                <a:lnTo>
                  <a:pt x="0" y="708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31" r="-410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6452" y="4663847"/>
            <a:ext cx="11493685" cy="1484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9"/>
              </a:lnSpc>
            </a:pPr>
            <a:r>
              <a:rPr lang="en-US" sz="5280" b="1" spc="2624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TECHNOLOGY SERVICES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4351" y="3193822"/>
            <a:ext cx="13695775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b="1" spc="10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NOVASTRATICS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039781"/>
            <a:ext cx="6623538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500" b="1" spc="212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www.novastratics.com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866" y="4739619"/>
            <a:ext cx="7856167" cy="4430159"/>
          </a:xfrm>
          <a:custGeom>
            <a:avLst/>
            <a:gdLst/>
            <a:ahLst/>
            <a:cxnLst/>
            <a:rect l="l" t="t" r="r" b="b"/>
            <a:pathLst>
              <a:path w="7856167" h="4430159">
                <a:moveTo>
                  <a:pt x="0" y="0"/>
                </a:moveTo>
                <a:lnTo>
                  <a:pt x="7856167" y="0"/>
                </a:lnTo>
                <a:lnTo>
                  <a:pt x="7856167" y="4430160"/>
                </a:lnTo>
                <a:lnTo>
                  <a:pt x="0" y="443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192315" y="612415"/>
            <a:ext cx="559181" cy="296366"/>
          </a:xfrm>
          <a:custGeom>
            <a:avLst/>
            <a:gdLst/>
            <a:ahLst/>
            <a:cxnLst/>
            <a:rect l="l" t="t" r="r" b="b"/>
            <a:pathLst>
              <a:path w="559181" h="296366">
                <a:moveTo>
                  <a:pt x="0" y="0"/>
                </a:moveTo>
                <a:lnTo>
                  <a:pt x="559182" y="0"/>
                </a:lnTo>
                <a:lnTo>
                  <a:pt x="559182" y="296366"/>
                </a:lnTo>
                <a:lnTo>
                  <a:pt x="0" y="296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843309" y="1268486"/>
            <a:ext cx="6873872" cy="162473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039581" y="2292335"/>
            <a:ext cx="959718" cy="959718"/>
          </a:xfrm>
          <a:custGeom>
            <a:avLst/>
            <a:gdLst/>
            <a:ahLst/>
            <a:cxnLst/>
            <a:rect l="l" t="t" r="r" b="b"/>
            <a:pathLst>
              <a:path w="959718" h="959718">
                <a:moveTo>
                  <a:pt x="0" y="0"/>
                </a:moveTo>
                <a:lnTo>
                  <a:pt x="959719" y="0"/>
                </a:lnTo>
                <a:lnTo>
                  <a:pt x="959719" y="959718"/>
                </a:lnTo>
                <a:lnTo>
                  <a:pt x="0" y="959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054342" y="4583471"/>
            <a:ext cx="959718" cy="959718"/>
          </a:xfrm>
          <a:custGeom>
            <a:avLst/>
            <a:gdLst/>
            <a:ahLst/>
            <a:cxnLst/>
            <a:rect l="l" t="t" r="r" b="b"/>
            <a:pathLst>
              <a:path w="959718" h="959718">
                <a:moveTo>
                  <a:pt x="0" y="0"/>
                </a:moveTo>
                <a:lnTo>
                  <a:pt x="959718" y="0"/>
                </a:lnTo>
                <a:lnTo>
                  <a:pt x="959718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069102" y="6874608"/>
            <a:ext cx="959718" cy="959718"/>
          </a:xfrm>
          <a:custGeom>
            <a:avLst/>
            <a:gdLst/>
            <a:ahLst/>
            <a:cxnLst/>
            <a:rect l="l" t="t" r="r" b="b"/>
            <a:pathLst>
              <a:path w="959718" h="959718">
                <a:moveTo>
                  <a:pt x="0" y="0"/>
                </a:moveTo>
                <a:lnTo>
                  <a:pt x="959718" y="0"/>
                </a:lnTo>
                <a:lnTo>
                  <a:pt x="959718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3866" y="-142018"/>
            <a:ext cx="2633836" cy="2106126"/>
          </a:xfrm>
          <a:custGeom>
            <a:avLst/>
            <a:gdLst/>
            <a:ahLst/>
            <a:cxnLst/>
            <a:rect l="l" t="t" r="r" b="b"/>
            <a:pathLst>
              <a:path w="2633836" h="2106126">
                <a:moveTo>
                  <a:pt x="0" y="0"/>
                </a:moveTo>
                <a:lnTo>
                  <a:pt x="2633836" y="0"/>
                </a:lnTo>
                <a:lnTo>
                  <a:pt x="2633836" y="2106126"/>
                </a:lnTo>
                <a:lnTo>
                  <a:pt x="0" y="210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81288" y="342573"/>
            <a:ext cx="1421818" cy="1136946"/>
          </a:xfrm>
          <a:custGeom>
            <a:avLst/>
            <a:gdLst/>
            <a:ahLst/>
            <a:cxnLst/>
            <a:rect l="l" t="t" r="r" b="b"/>
            <a:pathLst>
              <a:path w="1421818" h="1136946">
                <a:moveTo>
                  <a:pt x="0" y="0"/>
                </a:moveTo>
                <a:lnTo>
                  <a:pt x="1421818" y="0"/>
                </a:lnTo>
                <a:lnTo>
                  <a:pt x="1421818" y="1136945"/>
                </a:lnTo>
                <a:lnTo>
                  <a:pt x="0" y="11369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73866" y="2273285"/>
            <a:ext cx="7856167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76"/>
              </a:lnSpc>
            </a:pPr>
            <a:r>
              <a:rPr lang="en-US" sz="5600" b="1">
                <a:solidFill>
                  <a:srgbClr val="18072B"/>
                </a:solidFill>
                <a:latin typeface="Roboto Bold"/>
                <a:ea typeface="Roboto Bold"/>
                <a:cs typeface="Roboto Bold"/>
                <a:sym typeface="Roboto Bold"/>
              </a:rPr>
              <a:t>¿Cómo Trabajamos?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13105" y="2374914"/>
            <a:ext cx="5573661" cy="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4"/>
              </a:lnSpc>
            </a:pPr>
            <a:r>
              <a:rPr lang="en-US" sz="2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Escuchamos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3866" y="3289914"/>
            <a:ext cx="7856167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Nuestro proceso de trabajo está centrado en el cliente, lo que nos permite ofrecer soluciones y servicios que se ajustan exactamente a las necesidades y requisitos de cada cliente, garantizando una experiencia personalizada y satisfactoria en cada etapa del proyecto.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13105" y="3126787"/>
            <a:ext cx="5519929" cy="90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7"/>
              </a:lnSpc>
            </a:pPr>
            <a:r>
              <a:rPr lang="en-US" sz="1755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Nos enfocamos en comprender las necesidades, requisitos y desafíos específicos de nuestros clientes utilizando diversas técnicas.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54342" y="2516448"/>
            <a:ext cx="944958" cy="45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  <a:spcBef>
                <a:spcPct val="0"/>
              </a:spcBef>
            </a:pPr>
            <a:r>
              <a:rPr lang="en-US" sz="262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27866" y="4666051"/>
            <a:ext cx="5573661" cy="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4"/>
              </a:lnSpc>
            </a:pPr>
            <a:r>
              <a:rPr lang="en-US" sz="2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Personalizamos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27866" y="5417924"/>
            <a:ext cx="5519929" cy="90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7"/>
              </a:lnSpc>
            </a:pPr>
            <a:r>
              <a:rPr lang="en-US" sz="1755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Personalizamos nuestras soluciones y servicios que se alineen con los objetivos y requisitos específicos del cliente.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69102" y="4807584"/>
            <a:ext cx="944958" cy="45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  <a:spcBef>
                <a:spcPct val="0"/>
              </a:spcBef>
            </a:pPr>
            <a:r>
              <a:rPr lang="en-US" sz="262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42626" y="6957188"/>
            <a:ext cx="5573661" cy="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4"/>
              </a:lnSpc>
            </a:pPr>
            <a:r>
              <a:rPr lang="en-US" sz="2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Entregamos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42626" y="7709061"/>
            <a:ext cx="5519929" cy="121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7"/>
              </a:lnSpc>
            </a:pPr>
            <a:r>
              <a:rPr lang="en-US" sz="1755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Entregamos soluciones personalizadas y adaptadas que satisfacen las necesidades y expectativas del cliente cumpliendo con los plazos establecidos y garantizar la calidad en la entrega de nuestros productos y servicios.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83862" y="7098721"/>
            <a:ext cx="944958" cy="45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  <a:spcBef>
                <a:spcPct val="0"/>
              </a:spcBef>
            </a:pPr>
            <a:r>
              <a:rPr lang="en-US" sz="262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5866" y="2844467"/>
            <a:ext cx="20943650" cy="5169447"/>
            <a:chOff x="0" y="0"/>
            <a:chExt cx="5516023" cy="1361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6023" cy="1361500"/>
            </a:xfrm>
            <a:custGeom>
              <a:avLst/>
              <a:gdLst/>
              <a:ahLst/>
              <a:cxnLst/>
              <a:rect l="l" t="t" r="r" b="b"/>
              <a:pathLst>
                <a:path w="5516023" h="1361500">
                  <a:moveTo>
                    <a:pt x="0" y="0"/>
                  </a:moveTo>
                  <a:lnTo>
                    <a:pt x="5516023" y="0"/>
                  </a:lnTo>
                  <a:lnTo>
                    <a:pt x="5516023" y="1361500"/>
                  </a:lnTo>
                  <a:lnTo>
                    <a:pt x="0" y="1361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16023" cy="1409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19925" y="1600080"/>
            <a:ext cx="7658220" cy="7658220"/>
          </a:xfrm>
          <a:custGeom>
            <a:avLst/>
            <a:gdLst/>
            <a:ahLst/>
            <a:cxnLst/>
            <a:rect l="l" t="t" r="r" b="b"/>
            <a:pathLst>
              <a:path w="7658220" h="7658220">
                <a:moveTo>
                  <a:pt x="0" y="0"/>
                </a:moveTo>
                <a:lnTo>
                  <a:pt x="7658219" y="0"/>
                </a:lnTo>
                <a:lnTo>
                  <a:pt x="7658219" y="7658220"/>
                </a:lnTo>
                <a:lnTo>
                  <a:pt x="0" y="7658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848431" y="2834942"/>
            <a:ext cx="7295569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b="1">
                <a:solidFill>
                  <a:srgbClr val="28094B"/>
                </a:solidFill>
                <a:latin typeface="Roboto Bold"/>
                <a:ea typeface="Roboto Bold"/>
                <a:cs typeface="Roboto Bold"/>
                <a:sym typeface="Roboto Bold"/>
              </a:rPr>
              <a:t>Soluciones Innovadoras de Tecnologías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8431" y="6076092"/>
            <a:ext cx="592784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28094B"/>
                </a:solidFill>
                <a:latin typeface="Kollektif"/>
                <a:ea typeface="Kollektif"/>
                <a:cs typeface="Kollektif"/>
                <a:sym typeface="Kollektif"/>
              </a:rPr>
              <a:t>Nuestro objetivo es ofrecer productos y servicios que aprovechen las últimas tendencias y avances tecnológicos para abordar los desafíos digitales y mejorar la eficiencia operativa</a:t>
            </a:r>
          </a:p>
        </p:txBody>
      </p:sp>
      <p:sp>
        <p:nvSpPr>
          <p:cNvPr id="8" name="Freeform 8"/>
          <p:cNvSpPr/>
          <p:nvPr/>
        </p:nvSpPr>
        <p:spPr>
          <a:xfrm>
            <a:off x="17192315" y="612415"/>
            <a:ext cx="559181" cy="296366"/>
          </a:xfrm>
          <a:custGeom>
            <a:avLst/>
            <a:gdLst/>
            <a:ahLst/>
            <a:cxnLst/>
            <a:rect l="l" t="t" r="r" b="b"/>
            <a:pathLst>
              <a:path w="559181" h="296366">
                <a:moveTo>
                  <a:pt x="0" y="0"/>
                </a:moveTo>
                <a:lnTo>
                  <a:pt x="559182" y="0"/>
                </a:lnTo>
                <a:lnTo>
                  <a:pt x="559182" y="296366"/>
                </a:lnTo>
                <a:lnTo>
                  <a:pt x="0" y="296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2843309" y="1268486"/>
            <a:ext cx="6873872" cy="162473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086939" y="2344057"/>
            <a:ext cx="6170292" cy="617026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V="1">
            <a:off x="-229820" y="-4568253"/>
            <a:ext cx="12495320" cy="15522137"/>
          </a:xfrm>
          <a:custGeom>
            <a:avLst/>
            <a:gdLst/>
            <a:ahLst/>
            <a:cxnLst/>
            <a:rect l="l" t="t" r="r" b="b"/>
            <a:pathLst>
              <a:path w="12495320" h="15522137">
                <a:moveTo>
                  <a:pt x="0" y="15522137"/>
                </a:moveTo>
                <a:lnTo>
                  <a:pt x="12495320" y="15522137"/>
                </a:lnTo>
                <a:lnTo>
                  <a:pt x="12495320" y="0"/>
                </a:lnTo>
                <a:lnTo>
                  <a:pt x="0" y="0"/>
                </a:lnTo>
                <a:lnTo>
                  <a:pt x="0" y="1552213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13550" y="3842472"/>
            <a:ext cx="806181" cy="806181"/>
          </a:xfrm>
          <a:custGeom>
            <a:avLst/>
            <a:gdLst/>
            <a:ahLst/>
            <a:cxnLst/>
            <a:rect l="l" t="t" r="r" b="b"/>
            <a:pathLst>
              <a:path w="806181" h="806181">
                <a:moveTo>
                  <a:pt x="0" y="0"/>
                </a:moveTo>
                <a:lnTo>
                  <a:pt x="806181" y="0"/>
                </a:lnTo>
                <a:lnTo>
                  <a:pt x="806181" y="806181"/>
                </a:lnTo>
                <a:lnTo>
                  <a:pt x="0" y="80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862813" y="3987848"/>
            <a:ext cx="526705" cy="528627"/>
          </a:xfrm>
          <a:custGeom>
            <a:avLst/>
            <a:gdLst/>
            <a:ahLst/>
            <a:cxnLst/>
            <a:rect l="l" t="t" r="r" b="b"/>
            <a:pathLst>
              <a:path w="526705" h="528627">
                <a:moveTo>
                  <a:pt x="0" y="0"/>
                </a:moveTo>
                <a:lnTo>
                  <a:pt x="526705" y="0"/>
                </a:lnTo>
                <a:lnTo>
                  <a:pt x="526705" y="528628"/>
                </a:lnTo>
                <a:lnTo>
                  <a:pt x="0" y="528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713550" y="5893752"/>
            <a:ext cx="806181" cy="806181"/>
          </a:xfrm>
          <a:custGeom>
            <a:avLst/>
            <a:gdLst/>
            <a:ahLst/>
            <a:cxnLst/>
            <a:rect l="l" t="t" r="r" b="b"/>
            <a:pathLst>
              <a:path w="806181" h="806181">
                <a:moveTo>
                  <a:pt x="0" y="0"/>
                </a:moveTo>
                <a:lnTo>
                  <a:pt x="806181" y="0"/>
                </a:lnTo>
                <a:lnTo>
                  <a:pt x="806181" y="806181"/>
                </a:lnTo>
                <a:lnTo>
                  <a:pt x="0" y="80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905587" y="6007232"/>
            <a:ext cx="422107" cy="579220"/>
          </a:xfrm>
          <a:custGeom>
            <a:avLst/>
            <a:gdLst/>
            <a:ahLst/>
            <a:cxnLst/>
            <a:rect l="l" t="t" r="r" b="b"/>
            <a:pathLst>
              <a:path w="422107" h="579220">
                <a:moveTo>
                  <a:pt x="0" y="0"/>
                </a:moveTo>
                <a:lnTo>
                  <a:pt x="422107" y="0"/>
                </a:lnTo>
                <a:lnTo>
                  <a:pt x="422107" y="579221"/>
                </a:lnTo>
                <a:lnTo>
                  <a:pt x="0" y="579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713550" y="4868112"/>
            <a:ext cx="806181" cy="806181"/>
          </a:xfrm>
          <a:custGeom>
            <a:avLst/>
            <a:gdLst/>
            <a:ahLst/>
            <a:cxnLst/>
            <a:rect l="l" t="t" r="r" b="b"/>
            <a:pathLst>
              <a:path w="806181" h="806181">
                <a:moveTo>
                  <a:pt x="0" y="0"/>
                </a:moveTo>
                <a:lnTo>
                  <a:pt x="806181" y="0"/>
                </a:lnTo>
                <a:lnTo>
                  <a:pt x="806181" y="806181"/>
                </a:lnTo>
                <a:lnTo>
                  <a:pt x="0" y="80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862813" y="5091751"/>
            <a:ext cx="495077" cy="380759"/>
          </a:xfrm>
          <a:custGeom>
            <a:avLst/>
            <a:gdLst/>
            <a:ahLst/>
            <a:cxnLst/>
            <a:rect l="l" t="t" r="r" b="b"/>
            <a:pathLst>
              <a:path w="495077" h="380759">
                <a:moveTo>
                  <a:pt x="0" y="0"/>
                </a:moveTo>
                <a:lnTo>
                  <a:pt x="495077" y="0"/>
                </a:lnTo>
                <a:lnTo>
                  <a:pt x="495077" y="380759"/>
                </a:lnTo>
                <a:lnTo>
                  <a:pt x="0" y="3807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713550" y="6919392"/>
            <a:ext cx="806181" cy="806181"/>
          </a:xfrm>
          <a:custGeom>
            <a:avLst/>
            <a:gdLst/>
            <a:ahLst/>
            <a:cxnLst/>
            <a:rect l="l" t="t" r="r" b="b"/>
            <a:pathLst>
              <a:path w="806181" h="806181">
                <a:moveTo>
                  <a:pt x="0" y="0"/>
                </a:moveTo>
                <a:lnTo>
                  <a:pt x="806181" y="0"/>
                </a:lnTo>
                <a:lnTo>
                  <a:pt x="806181" y="806181"/>
                </a:lnTo>
                <a:lnTo>
                  <a:pt x="0" y="80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951968" y="7055001"/>
            <a:ext cx="348395" cy="534963"/>
          </a:xfrm>
          <a:custGeom>
            <a:avLst/>
            <a:gdLst/>
            <a:ahLst/>
            <a:cxnLst/>
            <a:rect l="l" t="t" r="r" b="b"/>
            <a:pathLst>
              <a:path w="348395" h="534963">
                <a:moveTo>
                  <a:pt x="0" y="0"/>
                </a:moveTo>
                <a:lnTo>
                  <a:pt x="348395" y="0"/>
                </a:lnTo>
                <a:lnTo>
                  <a:pt x="348395" y="534963"/>
                </a:lnTo>
                <a:lnTo>
                  <a:pt x="0" y="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296866" y="2030070"/>
            <a:ext cx="9222865" cy="132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63"/>
              </a:lnSpc>
            </a:pPr>
            <a:r>
              <a:rPr lang="en-US" sz="9239" b="1" spc="988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CONTACTOS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22997" y="4112462"/>
            <a:ext cx="6623538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49"/>
              </a:lnSpc>
            </a:pPr>
            <a:r>
              <a:rPr lang="en-US" sz="2499" b="1" spc="212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www.novastratics.com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52847" y="5062914"/>
            <a:ext cx="4700993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50"/>
              </a:lnSpc>
            </a:pPr>
            <a:r>
              <a:rPr lang="en-US" sz="25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contacto@novastratics.com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58670" y="6117014"/>
            <a:ext cx="3687866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50"/>
              </a:lnSpc>
            </a:pPr>
            <a:r>
              <a:rPr lang="en-US" sz="25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+52-449-994-9902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22997" y="7152063"/>
            <a:ext cx="6630843" cy="164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50"/>
              </a:lnSpc>
            </a:pPr>
            <a:r>
              <a:rPr lang="en-US" sz="2500" b="1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Plaza San Telmo Town Center</a:t>
            </a:r>
          </a:p>
          <a:p>
            <a:pPr algn="r">
              <a:lnSpc>
                <a:spcPts val="3250"/>
              </a:lnSpc>
            </a:pPr>
            <a:r>
              <a:rPr lang="en-US" sz="2500">
                <a:solidFill>
                  <a:srgbClr val="FFFFFF"/>
                </a:solidFill>
                <a:latin typeface="Kollektif"/>
                <a:ea typeface="Kollektif"/>
                <a:cs typeface="Kollektif"/>
                <a:sym typeface="Kollektif"/>
              </a:rPr>
              <a:t>Prol. Gral. Ignacio Zaragoza 4200</a:t>
            </a:r>
          </a:p>
          <a:p>
            <a:pPr algn="r">
              <a:lnSpc>
                <a:spcPts val="3250"/>
              </a:lnSpc>
            </a:pPr>
            <a:r>
              <a:rPr lang="en-US" sz="2500">
                <a:solidFill>
                  <a:srgbClr val="FFFFFF"/>
                </a:solidFill>
                <a:latin typeface="Kollektif"/>
                <a:ea typeface="Kollektif"/>
                <a:cs typeface="Kollektif"/>
                <a:sym typeface="Kollektif"/>
              </a:rPr>
              <a:t>Trojes de ALonso, Aguascalientes</a:t>
            </a:r>
          </a:p>
          <a:p>
            <a:pPr algn="r">
              <a:lnSpc>
                <a:spcPts val="3250"/>
              </a:lnSpc>
            </a:pPr>
            <a:r>
              <a:rPr lang="en-US" sz="2500">
                <a:solidFill>
                  <a:srgbClr val="FFFFFF"/>
                </a:solidFill>
                <a:latin typeface="Kollektif"/>
                <a:ea typeface="Kollektif"/>
                <a:cs typeface="Kollektif"/>
                <a:sym typeface="Kollektif"/>
              </a:rPr>
              <a:t>México, C.P. 20116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56553" y="307173"/>
            <a:ext cx="16262788" cy="20202221"/>
          </a:xfrm>
          <a:custGeom>
            <a:avLst/>
            <a:gdLst/>
            <a:ahLst/>
            <a:cxnLst/>
            <a:rect l="l" t="t" r="r" b="b"/>
            <a:pathLst>
              <a:path w="16262788" h="20202221">
                <a:moveTo>
                  <a:pt x="0" y="0"/>
                </a:moveTo>
                <a:lnTo>
                  <a:pt x="16262788" y="0"/>
                </a:lnTo>
                <a:lnTo>
                  <a:pt x="16262788" y="20202221"/>
                </a:lnTo>
                <a:lnTo>
                  <a:pt x="0" y="20202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71394" y="2854422"/>
            <a:ext cx="14833104" cy="198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97"/>
              </a:lnSpc>
            </a:pPr>
            <a:r>
              <a:rPr lang="en-US" sz="15099" b="1" spc="1585">
                <a:solidFill>
                  <a:srgbClr val="18072B"/>
                </a:solidFill>
                <a:latin typeface="Roboto Bold"/>
                <a:ea typeface="Roboto Bold"/>
                <a:cs typeface="Roboto Bold"/>
                <a:sym typeface="Roboto Bold"/>
              </a:rPr>
              <a:t>GRACIAS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32231" y="1829214"/>
            <a:ext cx="662353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 spc="254">
                <a:solidFill>
                  <a:srgbClr val="18072B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www.novastratics.com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92315" y="612415"/>
            <a:ext cx="559181" cy="296366"/>
          </a:xfrm>
          <a:custGeom>
            <a:avLst/>
            <a:gdLst/>
            <a:ahLst/>
            <a:cxnLst/>
            <a:rect l="l" t="t" r="r" b="b"/>
            <a:pathLst>
              <a:path w="559181" h="296366">
                <a:moveTo>
                  <a:pt x="0" y="0"/>
                </a:moveTo>
                <a:lnTo>
                  <a:pt x="559182" y="0"/>
                </a:lnTo>
                <a:lnTo>
                  <a:pt x="559182" y="296366"/>
                </a:lnTo>
                <a:lnTo>
                  <a:pt x="0" y="296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43309" y="1268486"/>
            <a:ext cx="6873872" cy="162473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24613">
            <a:off x="-5549998" y="2053549"/>
            <a:ext cx="12287251" cy="10647531"/>
          </a:xfrm>
          <a:custGeom>
            <a:avLst/>
            <a:gdLst/>
            <a:ahLst/>
            <a:cxnLst/>
            <a:rect l="l" t="t" r="r" b="b"/>
            <a:pathLst>
              <a:path w="12287251" h="10647531">
                <a:moveTo>
                  <a:pt x="0" y="0"/>
                </a:moveTo>
                <a:lnTo>
                  <a:pt x="12287251" y="0"/>
                </a:lnTo>
                <a:lnTo>
                  <a:pt x="12287251" y="10647531"/>
                </a:lnTo>
                <a:lnTo>
                  <a:pt x="0" y="10647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32719" y="2260028"/>
            <a:ext cx="8237970" cy="6769854"/>
          </a:xfrm>
          <a:custGeom>
            <a:avLst/>
            <a:gdLst/>
            <a:ahLst/>
            <a:cxnLst/>
            <a:rect l="l" t="t" r="r" b="b"/>
            <a:pathLst>
              <a:path w="8237970" h="6769854">
                <a:moveTo>
                  <a:pt x="0" y="0"/>
                </a:moveTo>
                <a:lnTo>
                  <a:pt x="8237970" y="0"/>
                </a:lnTo>
                <a:lnTo>
                  <a:pt x="8237970" y="6769854"/>
                </a:lnTo>
                <a:lnTo>
                  <a:pt x="0" y="67698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467" r="-74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100000">
            <a:off x="4065520" y="11042565"/>
            <a:ext cx="9512725" cy="224846"/>
          </a:xfrm>
          <a:custGeom>
            <a:avLst/>
            <a:gdLst/>
            <a:ahLst/>
            <a:cxnLst/>
            <a:rect l="l" t="t" r="r" b="b"/>
            <a:pathLst>
              <a:path w="9512725" h="224846">
                <a:moveTo>
                  <a:pt x="0" y="0"/>
                </a:moveTo>
                <a:lnTo>
                  <a:pt x="9512725" y="0"/>
                </a:lnTo>
                <a:lnTo>
                  <a:pt x="9512725" y="224846"/>
                </a:lnTo>
                <a:lnTo>
                  <a:pt x="0" y="224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0905701" y="4139058"/>
            <a:ext cx="5883071" cy="139054"/>
          </a:xfrm>
          <a:custGeom>
            <a:avLst/>
            <a:gdLst/>
            <a:ahLst/>
            <a:cxnLst/>
            <a:rect l="l" t="t" r="r" b="b"/>
            <a:pathLst>
              <a:path w="5883071" h="139054">
                <a:moveTo>
                  <a:pt x="0" y="0"/>
                </a:moveTo>
                <a:lnTo>
                  <a:pt x="5883072" y="0"/>
                </a:lnTo>
                <a:lnTo>
                  <a:pt x="5883072" y="139054"/>
                </a:lnTo>
                <a:lnTo>
                  <a:pt x="0" y="139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100000">
            <a:off x="5314326" y="11400541"/>
            <a:ext cx="9512725" cy="224846"/>
          </a:xfrm>
          <a:custGeom>
            <a:avLst/>
            <a:gdLst/>
            <a:ahLst/>
            <a:cxnLst/>
            <a:rect l="l" t="t" r="r" b="b"/>
            <a:pathLst>
              <a:path w="9512725" h="224846">
                <a:moveTo>
                  <a:pt x="0" y="0"/>
                </a:moveTo>
                <a:lnTo>
                  <a:pt x="9512725" y="0"/>
                </a:lnTo>
                <a:lnTo>
                  <a:pt x="9512725" y="224847"/>
                </a:lnTo>
                <a:lnTo>
                  <a:pt x="0" y="224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6728" y="-142018"/>
            <a:ext cx="2633836" cy="2106126"/>
          </a:xfrm>
          <a:custGeom>
            <a:avLst/>
            <a:gdLst/>
            <a:ahLst/>
            <a:cxnLst/>
            <a:rect l="l" t="t" r="r" b="b"/>
            <a:pathLst>
              <a:path w="2633836" h="2106126">
                <a:moveTo>
                  <a:pt x="0" y="0"/>
                </a:moveTo>
                <a:lnTo>
                  <a:pt x="2633836" y="0"/>
                </a:lnTo>
                <a:lnTo>
                  <a:pt x="2633836" y="2106126"/>
                </a:lnTo>
                <a:lnTo>
                  <a:pt x="0" y="210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10901" y="460227"/>
            <a:ext cx="1421818" cy="1136946"/>
          </a:xfrm>
          <a:custGeom>
            <a:avLst/>
            <a:gdLst/>
            <a:ahLst/>
            <a:cxnLst/>
            <a:rect l="l" t="t" r="r" b="b"/>
            <a:pathLst>
              <a:path w="1421818" h="1136946">
                <a:moveTo>
                  <a:pt x="0" y="0"/>
                </a:moveTo>
                <a:lnTo>
                  <a:pt x="1421818" y="0"/>
                </a:lnTo>
                <a:lnTo>
                  <a:pt x="1421818" y="1136946"/>
                </a:lnTo>
                <a:lnTo>
                  <a:pt x="0" y="1136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981901" y="2792223"/>
            <a:ext cx="573067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18072B"/>
                </a:solidFill>
                <a:latin typeface="Roboto Bold"/>
                <a:ea typeface="Roboto Bold"/>
                <a:cs typeface="Roboto Bold"/>
                <a:sym typeface="Roboto Bold"/>
              </a:rPr>
              <a:t>Sobre Nosotros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05701" y="4465437"/>
            <a:ext cx="5806871" cy="265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Empresa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100%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mexicana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con un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amplio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portafolio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de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soluciones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y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servicios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de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Ciberseguridad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.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Soluciones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personalizadas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para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apoyar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a las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organizaciones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y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particulares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a resolver sus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retos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y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requerimientos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digitales</a:t>
            </a:r>
            <a:r>
              <a:rPr lang="en-US" sz="2499" dirty="0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9540">
            <a:off x="-2867334" y="-4361769"/>
            <a:ext cx="12335518" cy="12335518"/>
          </a:xfrm>
          <a:custGeom>
            <a:avLst/>
            <a:gdLst/>
            <a:ahLst/>
            <a:cxnLst/>
            <a:rect l="l" t="t" r="r" b="b"/>
            <a:pathLst>
              <a:path w="12335518" h="12335518">
                <a:moveTo>
                  <a:pt x="0" y="0"/>
                </a:moveTo>
                <a:lnTo>
                  <a:pt x="12335518" y="0"/>
                </a:lnTo>
                <a:lnTo>
                  <a:pt x="12335518" y="12335518"/>
                </a:lnTo>
                <a:lnTo>
                  <a:pt x="0" y="12335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16270936" y="1476190"/>
            <a:ext cx="10511311" cy="10511311"/>
          </a:xfrm>
          <a:custGeom>
            <a:avLst/>
            <a:gdLst/>
            <a:ahLst/>
            <a:cxnLst/>
            <a:rect l="l" t="t" r="r" b="b"/>
            <a:pathLst>
              <a:path w="10511311" h="10511311">
                <a:moveTo>
                  <a:pt x="0" y="0"/>
                </a:moveTo>
                <a:lnTo>
                  <a:pt x="10511311" y="0"/>
                </a:lnTo>
                <a:lnTo>
                  <a:pt x="10511311" y="10511311"/>
                </a:lnTo>
                <a:lnTo>
                  <a:pt x="0" y="10511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26569" y="2068521"/>
            <a:ext cx="5147712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NUESTROS SERVICIOS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901760"/>
            <a:ext cx="5966312" cy="257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  <a:spcBef>
                <a:spcPct val="0"/>
              </a:spcBef>
            </a:pPr>
            <a:r>
              <a:rPr lang="en-US" sz="245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Somos Expertos en Transformación Digital especializados en implementar soluciones de Ciberseguridad personalizadas con resultados innovadores, escalables y competitivos.</a:t>
            </a:r>
          </a:p>
        </p:txBody>
      </p:sp>
      <p:sp>
        <p:nvSpPr>
          <p:cNvPr id="6" name="Freeform 6"/>
          <p:cNvSpPr/>
          <p:nvPr/>
        </p:nvSpPr>
        <p:spPr>
          <a:xfrm rot="268860">
            <a:off x="3752874" y="3946460"/>
            <a:ext cx="6484275" cy="1108222"/>
          </a:xfrm>
          <a:custGeom>
            <a:avLst/>
            <a:gdLst/>
            <a:ahLst/>
            <a:cxnLst/>
            <a:rect l="l" t="t" r="r" b="b"/>
            <a:pathLst>
              <a:path w="6484275" h="1108222">
                <a:moveTo>
                  <a:pt x="0" y="0"/>
                </a:moveTo>
                <a:lnTo>
                  <a:pt x="6484275" y="0"/>
                </a:lnTo>
                <a:lnTo>
                  <a:pt x="6484275" y="1108222"/>
                </a:lnTo>
                <a:lnTo>
                  <a:pt x="0" y="1108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64128" y="1174226"/>
            <a:ext cx="806403" cy="806403"/>
          </a:xfrm>
          <a:custGeom>
            <a:avLst/>
            <a:gdLst/>
            <a:ahLst/>
            <a:cxnLst/>
            <a:rect l="l" t="t" r="r" b="b"/>
            <a:pathLst>
              <a:path w="806403" h="806403">
                <a:moveTo>
                  <a:pt x="0" y="0"/>
                </a:moveTo>
                <a:lnTo>
                  <a:pt x="806403" y="0"/>
                </a:lnTo>
                <a:lnTo>
                  <a:pt x="806403" y="806403"/>
                </a:lnTo>
                <a:lnTo>
                  <a:pt x="0" y="8064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0504" y="3926780"/>
            <a:ext cx="810027" cy="810027"/>
          </a:xfrm>
          <a:custGeom>
            <a:avLst/>
            <a:gdLst/>
            <a:ahLst/>
            <a:cxnLst/>
            <a:rect l="l" t="t" r="r" b="b"/>
            <a:pathLst>
              <a:path w="810027" h="810027">
                <a:moveTo>
                  <a:pt x="0" y="0"/>
                </a:moveTo>
                <a:lnTo>
                  <a:pt x="810027" y="0"/>
                </a:lnTo>
                <a:lnTo>
                  <a:pt x="810027" y="810027"/>
                </a:lnTo>
                <a:lnTo>
                  <a:pt x="0" y="8100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464128" y="6681146"/>
            <a:ext cx="810027" cy="810027"/>
          </a:xfrm>
          <a:custGeom>
            <a:avLst/>
            <a:gdLst/>
            <a:ahLst/>
            <a:cxnLst/>
            <a:rect l="l" t="t" r="r" b="b"/>
            <a:pathLst>
              <a:path w="810027" h="810027">
                <a:moveTo>
                  <a:pt x="0" y="0"/>
                </a:moveTo>
                <a:lnTo>
                  <a:pt x="810027" y="0"/>
                </a:lnTo>
                <a:lnTo>
                  <a:pt x="810027" y="810028"/>
                </a:lnTo>
                <a:lnTo>
                  <a:pt x="0" y="8100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445605" y="2023213"/>
            <a:ext cx="593962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Servicio una organización puede contratar a para implementar, gestionar y supervisar la seguridad de su infraestructura de tecnología de la información, sus aplicativos, sus recursos y sistemas informáticos.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45605" y="1282153"/>
            <a:ext cx="68136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CIBERSEGURIDAD ADMINISTRADA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45605" y="4777579"/>
            <a:ext cx="593962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Servicio especializado en ciberseguridad que evalúa la seguridad de su organización, red, aplicación o infraestructura para identificar vulnerabilidades y puntos débiles que podrían ser explotados por actores malintencionados.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45605" y="4036519"/>
            <a:ext cx="347691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HACKEO ÉTICO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45605" y="7531945"/>
            <a:ext cx="593962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Nuestro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Servicio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Operaciones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Seguridad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(SOC) se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encarga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monitorear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detectar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analizar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responder 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incidentes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seguridad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tiempo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real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dentro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las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organizaciónes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45605" y="6790885"/>
            <a:ext cx="347691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SOC 24/7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9540">
            <a:off x="-2867334" y="-4361769"/>
            <a:ext cx="12335518" cy="12335518"/>
          </a:xfrm>
          <a:custGeom>
            <a:avLst/>
            <a:gdLst/>
            <a:ahLst/>
            <a:cxnLst/>
            <a:rect l="l" t="t" r="r" b="b"/>
            <a:pathLst>
              <a:path w="12335518" h="12335518">
                <a:moveTo>
                  <a:pt x="0" y="0"/>
                </a:moveTo>
                <a:lnTo>
                  <a:pt x="12335518" y="0"/>
                </a:lnTo>
                <a:lnTo>
                  <a:pt x="12335518" y="12335518"/>
                </a:lnTo>
                <a:lnTo>
                  <a:pt x="0" y="12335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16270936" y="1476190"/>
            <a:ext cx="10511311" cy="10511311"/>
          </a:xfrm>
          <a:custGeom>
            <a:avLst/>
            <a:gdLst/>
            <a:ahLst/>
            <a:cxnLst/>
            <a:rect l="l" t="t" r="r" b="b"/>
            <a:pathLst>
              <a:path w="10511311" h="10511311">
                <a:moveTo>
                  <a:pt x="0" y="0"/>
                </a:moveTo>
                <a:lnTo>
                  <a:pt x="10511311" y="0"/>
                </a:lnTo>
                <a:lnTo>
                  <a:pt x="10511311" y="10511311"/>
                </a:lnTo>
                <a:lnTo>
                  <a:pt x="0" y="10511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6361" y="2155833"/>
            <a:ext cx="5147712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NUESTROS SERVICIOS</a:t>
            </a:r>
          </a:p>
        </p:txBody>
      </p:sp>
      <p:sp>
        <p:nvSpPr>
          <p:cNvPr id="5" name="Freeform 5"/>
          <p:cNvSpPr/>
          <p:nvPr/>
        </p:nvSpPr>
        <p:spPr>
          <a:xfrm rot="268860">
            <a:off x="3756498" y="4033773"/>
            <a:ext cx="6484275" cy="1108222"/>
          </a:xfrm>
          <a:custGeom>
            <a:avLst/>
            <a:gdLst/>
            <a:ahLst/>
            <a:cxnLst/>
            <a:rect l="l" t="t" r="r" b="b"/>
            <a:pathLst>
              <a:path w="6484275" h="1108222">
                <a:moveTo>
                  <a:pt x="0" y="0"/>
                </a:moveTo>
                <a:lnTo>
                  <a:pt x="6484275" y="0"/>
                </a:lnTo>
                <a:lnTo>
                  <a:pt x="6484275" y="1108221"/>
                </a:lnTo>
                <a:lnTo>
                  <a:pt x="0" y="1108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476491" y="1178595"/>
            <a:ext cx="797664" cy="797664"/>
          </a:xfrm>
          <a:custGeom>
            <a:avLst/>
            <a:gdLst/>
            <a:ahLst/>
            <a:cxnLst/>
            <a:rect l="l" t="t" r="r" b="b"/>
            <a:pathLst>
              <a:path w="797664" h="797664">
                <a:moveTo>
                  <a:pt x="0" y="0"/>
                </a:moveTo>
                <a:lnTo>
                  <a:pt x="797664" y="0"/>
                </a:lnTo>
                <a:lnTo>
                  <a:pt x="797664" y="797665"/>
                </a:lnTo>
                <a:lnTo>
                  <a:pt x="0" y="797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76491" y="3926183"/>
            <a:ext cx="808812" cy="808812"/>
          </a:xfrm>
          <a:custGeom>
            <a:avLst/>
            <a:gdLst/>
            <a:ahLst/>
            <a:cxnLst/>
            <a:rect l="l" t="t" r="r" b="b"/>
            <a:pathLst>
              <a:path w="808812" h="808812">
                <a:moveTo>
                  <a:pt x="0" y="0"/>
                </a:moveTo>
                <a:lnTo>
                  <a:pt x="808812" y="0"/>
                </a:lnTo>
                <a:lnTo>
                  <a:pt x="808812" y="808812"/>
                </a:lnTo>
                <a:lnTo>
                  <a:pt x="0" y="808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03878" y="6609141"/>
            <a:ext cx="954037" cy="954037"/>
          </a:xfrm>
          <a:custGeom>
            <a:avLst/>
            <a:gdLst/>
            <a:ahLst/>
            <a:cxnLst/>
            <a:rect l="l" t="t" r="r" b="b"/>
            <a:pathLst>
              <a:path w="954037" h="954037">
                <a:moveTo>
                  <a:pt x="0" y="0"/>
                </a:moveTo>
                <a:lnTo>
                  <a:pt x="954037" y="0"/>
                </a:lnTo>
                <a:lnTo>
                  <a:pt x="954037" y="954037"/>
                </a:lnTo>
                <a:lnTo>
                  <a:pt x="0" y="9540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445605" y="2023213"/>
            <a:ext cx="5939625" cy="175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s-E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Servicio diseñado para responder a incidentes de seguridad que afectan a los sistemas de información de una organización, como ataques cibernéticos, fugas de datos, intrusiones en redes, malware, entre otros.</a:t>
            </a:r>
            <a:endParaRPr lang="en-US" sz="20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45605" y="1282153"/>
            <a:ext cx="78423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GESTIÓN DE RESPUESTA A INCIDENTES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B3436E81-7E1B-7CBD-C9DC-6C584C275FCE}"/>
              </a:ext>
            </a:extLst>
          </p:cNvPr>
          <p:cNvSpPr txBox="1"/>
          <p:nvPr/>
        </p:nvSpPr>
        <p:spPr>
          <a:xfrm>
            <a:off x="10363201" y="4741560"/>
            <a:ext cx="593962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Servicios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implementación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Gestión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soluciones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Prevención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Pérdida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Datos (DLP), que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ayudan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 las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organizaciones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mantener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sus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informaciones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 salvo de las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fugas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autorizadas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41D2C55D-B12D-BB87-5436-C0E8110F7C53}"/>
              </a:ext>
            </a:extLst>
          </p:cNvPr>
          <p:cNvSpPr txBox="1"/>
          <p:nvPr/>
        </p:nvSpPr>
        <p:spPr>
          <a:xfrm>
            <a:off x="10363201" y="4162425"/>
            <a:ext cx="78423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PREVENCIÓN DE FUGA DE DATOS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748930E-788C-B198-8653-BD7365D6D42A}"/>
              </a:ext>
            </a:extLst>
          </p:cNvPr>
          <p:cNvSpPr txBox="1"/>
          <p:nvPr/>
        </p:nvSpPr>
        <p:spPr>
          <a:xfrm>
            <a:off x="10363201" y="6829425"/>
            <a:ext cx="482499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ANÁLISIS FORENSE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1BE8D652-7D71-93CF-4EE2-A613FC8026AE}"/>
              </a:ext>
            </a:extLst>
          </p:cNvPr>
          <p:cNvSpPr txBox="1"/>
          <p:nvPr/>
        </p:nvSpPr>
        <p:spPr>
          <a:xfrm>
            <a:off x="10363200" y="7514511"/>
            <a:ext cx="593962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Servicio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especializado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incluye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recopilación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análisis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recuperación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datos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preservación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la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cadena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custodia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evidencias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digitales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para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casos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investigaciones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litigios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ciberseguridad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9540">
            <a:off x="-1978653" y="-4599826"/>
            <a:ext cx="11188805" cy="11610330"/>
          </a:xfrm>
          <a:custGeom>
            <a:avLst/>
            <a:gdLst/>
            <a:ahLst/>
            <a:cxnLst/>
            <a:rect l="l" t="t" r="r" b="b"/>
            <a:pathLst>
              <a:path w="12335518" h="12335518">
                <a:moveTo>
                  <a:pt x="0" y="0"/>
                </a:moveTo>
                <a:lnTo>
                  <a:pt x="12335518" y="0"/>
                </a:lnTo>
                <a:lnTo>
                  <a:pt x="12335518" y="12335518"/>
                </a:lnTo>
                <a:lnTo>
                  <a:pt x="0" y="12335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16270936" y="1476190"/>
            <a:ext cx="10511311" cy="10511311"/>
          </a:xfrm>
          <a:custGeom>
            <a:avLst/>
            <a:gdLst/>
            <a:ahLst/>
            <a:cxnLst/>
            <a:rect l="l" t="t" r="r" b="b"/>
            <a:pathLst>
              <a:path w="10511311" h="10511311">
                <a:moveTo>
                  <a:pt x="0" y="0"/>
                </a:moveTo>
                <a:lnTo>
                  <a:pt x="10511311" y="0"/>
                </a:lnTo>
                <a:lnTo>
                  <a:pt x="10511311" y="10511311"/>
                </a:lnTo>
                <a:lnTo>
                  <a:pt x="0" y="10511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6361" y="2155833"/>
            <a:ext cx="5147712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NUESTROS SERVICIOS</a:t>
            </a:r>
          </a:p>
        </p:txBody>
      </p:sp>
      <p:sp>
        <p:nvSpPr>
          <p:cNvPr id="5" name="Freeform 5"/>
          <p:cNvSpPr/>
          <p:nvPr/>
        </p:nvSpPr>
        <p:spPr>
          <a:xfrm rot="268860">
            <a:off x="3756498" y="4033773"/>
            <a:ext cx="6484275" cy="1108222"/>
          </a:xfrm>
          <a:custGeom>
            <a:avLst/>
            <a:gdLst/>
            <a:ahLst/>
            <a:cxnLst/>
            <a:rect l="l" t="t" r="r" b="b"/>
            <a:pathLst>
              <a:path w="6484275" h="1108222">
                <a:moveTo>
                  <a:pt x="0" y="0"/>
                </a:moveTo>
                <a:lnTo>
                  <a:pt x="6484275" y="0"/>
                </a:lnTo>
                <a:lnTo>
                  <a:pt x="6484275" y="1108221"/>
                </a:lnTo>
                <a:lnTo>
                  <a:pt x="0" y="1108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476491" y="1172831"/>
            <a:ext cx="809192" cy="809192"/>
          </a:xfrm>
          <a:custGeom>
            <a:avLst/>
            <a:gdLst/>
            <a:ahLst/>
            <a:cxnLst/>
            <a:rect l="l" t="t" r="r" b="b"/>
            <a:pathLst>
              <a:path w="809192" h="809192">
                <a:moveTo>
                  <a:pt x="0" y="0"/>
                </a:moveTo>
                <a:lnTo>
                  <a:pt x="809192" y="0"/>
                </a:lnTo>
                <a:lnTo>
                  <a:pt x="809192" y="809193"/>
                </a:lnTo>
                <a:lnTo>
                  <a:pt x="0" y="809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76491" y="3927388"/>
            <a:ext cx="808812" cy="808812"/>
          </a:xfrm>
          <a:custGeom>
            <a:avLst/>
            <a:gdLst/>
            <a:ahLst/>
            <a:cxnLst/>
            <a:rect l="l" t="t" r="r" b="b"/>
            <a:pathLst>
              <a:path w="808812" h="808812">
                <a:moveTo>
                  <a:pt x="0" y="0"/>
                </a:moveTo>
                <a:lnTo>
                  <a:pt x="808812" y="0"/>
                </a:lnTo>
                <a:lnTo>
                  <a:pt x="808812" y="808812"/>
                </a:lnTo>
                <a:lnTo>
                  <a:pt x="0" y="808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76491" y="6681754"/>
            <a:ext cx="808812" cy="808812"/>
          </a:xfrm>
          <a:custGeom>
            <a:avLst/>
            <a:gdLst/>
            <a:ahLst/>
            <a:cxnLst/>
            <a:rect l="l" t="t" r="r" b="b"/>
            <a:pathLst>
              <a:path w="808812" h="808812">
                <a:moveTo>
                  <a:pt x="0" y="0"/>
                </a:moveTo>
                <a:lnTo>
                  <a:pt x="808812" y="0"/>
                </a:lnTo>
                <a:lnTo>
                  <a:pt x="808812" y="808812"/>
                </a:lnTo>
                <a:lnTo>
                  <a:pt x="0" y="808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445605" y="6790885"/>
            <a:ext cx="583604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AUDITORÍA Y CUMPLIMIENTO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BF676C7-8CA5-46DB-A24E-D892487923E9}"/>
              </a:ext>
            </a:extLst>
          </p:cNvPr>
          <p:cNvSpPr txBox="1"/>
          <p:nvPr/>
        </p:nvSpPr>
        <p:spPr>
          <a:xfrm>
            <a:off x="10445604" y="7485594"/>
            <a:ext cx="5939625" cy="103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s-E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Nuestro servicio evalúa la eficacia de los controles de seguridad, la integridad de los sistemas y la conformidad normativa.</a:t>
            </a:r>
            <a:endParaRPr lang="en-US" sz="20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95E2D94F-2CDF-968E-3D19-810854A99D93}"/>
              </a:ext>
            </a:extLst>
          </p:cNvPr>
          <p:cNvSpPr txBox="1"/>
          <p:nvPr/>
        </p:nvSpPr>
        <p:spPr>
          <a:xfrm>
            <a:off x="10598005" y="1943100"/>
            <a:ext cx="593962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Acompañamos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empresas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proceso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adopción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tecnologías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digitales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mejorar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redefinir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procesos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comerciales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la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cultura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la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experiencia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sus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clientes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3B41BE09-4882-EF21-A3D9-71C295F844BB}"/>
              </a:ext>
            </a:extLst>
          </p:cNvPr>
          <p:cNvSpPr txBox="1"/>
          <p:nvPr/>
        </p:nvSpPr>
        <p:spPr>
          <a:xfrm>
            <a:off x="10598005" y="1257300"/>
            <a:ext cx="78423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TRANSFORMACIÓN DIGITAL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4A2AFEF4-491C-7B56-5131-DF703E99834D}"/>
              </a:ext>
            </a:extLst>
          </p:cNvPr>
          <p:cNvSpPr txBox="1"/>
          <p:nvPr/>
        </p:nvSpPr>
        <p:spPr>
          <a:xfrm>
            <a:off x="10598005" y="4575175"/>
            <a:ext cx="593962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Ofrecemos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nuestro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expertise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experiencia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Tecnologías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para que las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empresas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optimicen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sus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operaciones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reduzcan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costos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obtengan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acceso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experiencia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especializada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 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8ED42A9-5170-B555-D938-7854ABF8E84F}"/>
              </a:ext>
            </a:extLst>
          </p:cNvPr>
          <p:cNvSpPr txBox="1"/>
          <p:nvPr/>
        </p:nvSpPr>
        <p:spPr>
          <a:xfrm>
            <a:off x="10598005" y="4000500"/>
            <a:ext cx="583604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SERVICIO GESTIONADO DE TI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F9075AAF-5489-DB4E-B580-E8D8D932FC16}"/>
              </a:ext>
            </a:extLst>
          </p:cNvPr>
          <p:cNvSpPr txBox="1"/>
          <p:nvPr/>
        </p:nvSpPr>
        <p:spPr>
          <a:xfrm>
            <a:off x="3178914" y="7804150"/>
            <a:ext cx="593962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Transformamos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las ideas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Realidades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Digitales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con un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enfoque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centrado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cliente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creando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soluciones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personalizadas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impulsan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innovación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optimizan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eficiencia</a:t>
            </a:r>
            <a:r>
              <a:rPr lang="en-US" sz="20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1E9EBCA6-DFC3-0166-F272-31FEE4A31BEE}"/>
              </a:ext>
            </a:extLst>
          </p:cNvPr>
          <p:cNvSpPr txBox="1"/>
          <p:nvPr/>
        </p:nvSpPr>
        <p:spPr>
          <a:xfrm>
            <a:off x="3178914" y="7063090"/>
            <a:ext cx="593962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DESARROLLO DE SOFTWARE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F2E9D3A5-FFA1-64C5-4156-6A5D38CD52B0}"/>
              </a:ext>
            </a:extLst>
          </p:cNvPr>
          <p:cNvSpPr/>
          <p:nvPr/>
        </p:nvSpPr>
        <p:spPr>
          <a:xfrm>
            <a:off x="2286000" y="6896100"/>
            <a:ext cx="810864" cy="810864"/>
          </a:xfrm>
          <a:custGeom>
            <a:avLst/>
            <a:gdLst/>
            <a:ahLst/>
            <a:cxnLst/>
            <a:rect l="l" t="t" r="r" b="b"/>
            <a:pathLst>
              <a:path w="810864" h="810864">
                <a:moveTo>
                  <a:pt x="0" y="0"/>
                </a:moveTo>
                <a:lnTo>
                  <a:pt x="810864" y="0"/>
                </a:lnTo>
                <a:lnTo>
                  <a:pt x="810864" y="810865"/>
                </a:lnTo>
                <a:lnTo>
                  <a:pt x="0" y="8108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22085" y="-931314"/>
            <a:ext cx="10688074" cy="11589400"/>
            <a:chOff x="0" y="0"/>
            <a:chExt cx="2814966" cy="3052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966" cy="3052352"/>
            </a:xfrm>
            <a:custGeom>
              <a:avLst/>
              <a:gdLst/>
              <a:ahLst/>
              <a:cxnLst/>
              <a:rect l="l" t="t" r="r" b="b"/>
              <a:pathLst>
                <a:path w="2814966" h="3052352">
                  <a:moveTo>
                    <a:pt x="0" y="0"/>
                  </a:moveTo>
                  <a:lnTo>
                    <a:pt x="2814966" y="0"/>
                  </a:lnTo>
                  <a:lnTo>
                    <a:pt x="2814966" y="3052352"/>
                  </a:lnTo>
                  <a:lnTo>
                    <a:pt x="0" y="3052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14966" cy="3099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08" y="1467691"/>
            <a:ext cx="9223900" cy="763464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7192315" y="612415"/>
            <a:ext cx="559181" cy="296366"/>
          </a:xfrm>
          <a:custGeom>
            <a:avLst/>
            <a:gdLst/>
            <a:ahLst/>
            <a:cxnLst/>
            <a:rect l="l" t="t" r="r" b="b"/>
            <a:pathLst>
              <a:path w="559181" h="296366">
                <a:moveTo>
                  <a:pt x="0" y="0"/>
                </a:moveTo>
                <a:lnTo>
                  <a:pt x="559182" y="0"/>
                </a:lnTo>
                <a:lnTo>
                  <a:pt x="559182" y="296366"/>
                </a:lnTo>
                <a:lnTo>
                  <a:pt x="0" y="296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843309" y="1268486"/>
            <a:ext cx="6873872" cy="162473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100000">
            <a:off x="-1784959" y="11870230"/>
            <a:ext cx="9512725" cy="224846"/>
          </a:xfrm>
          <a:custGeom>
            <a:avLst/>
            <a:gdLst/>
            <a:ahLst/>
            <a:cxnLst/>
            <a:rect l="l" t="t" r="r" b="b"/>
            <a:pathLst>
              <a:path w="9512725" h="224846">
                <a:moveTo>
                  <a:pt x="0" y="0"/>
                </a:moveTo>
                <a:lnTo>
                  <a:pt x="9512725" y="0"/>
                </a:lnTo>
                <a:lnTo>
                  <a:pt x="9512725" y="224846"/>
                </a:lnTo>
                <a:lnTo>
                  <a:pt x="0" y="224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100000">
            <a:off x="-536152" y="12228206"/>
            <a:ext cx="9512725" cy="224846"/>
          </a:xfrm>
          <a:custGeom>
            <a:avLst/>
            <a:gdLst/>
            <a:ahLst/>
            <a:cxnLst/>
            <a:rect l="l" t="t" r="r" b="b"/>
            <a:pathLst>
              <a:path w="9512725" h="224846">
                <a:moveTo>
                  <a:pt x="0" y="0"/>
                </a:moveTo>
                <a:lnTo>
                  <a:pt x="9512725" y="0"/>
                </a:lnTo>
                <a:lnTo>
                  <a:pt x="9512725" y="224846"/>
                </a:lnTo>
                <a:lnTo>
                  <a:pt x="0" y="224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381331" y="9285564"/>
            <a:ext cx="14044299" cy="331956"/>
          </a:xfrm>
          <a:custGeom>
            <a:avLst/>
            <a:gdLst/>
            <a:ahLst/>
            <a:cxnLst/>
            <a:rect l="l" t="t" r="r" b="b"/>
            <a:pathLst>
              <a:path w="14044299" h="331956">
                <a:moveTo>
                  <a:pt x="0" y="0"/>
                </a:moveTo>
                <a:lnTo>
                  <a:pt x="14044299" y="0"/>
                </a:lnTo>
                <a:lnTo>
                  <a:pt x="14044299" y="331956"/>
                </a:lnTo>
                <a:lnTo>
                  <a:pt x="0" y="331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54486" y="-144283"/>
            <a:ext cx="2633836" cy="2106126"/>
          </a:xfrm>
          <a:custGeom>
            <a:avLst/>
            <a:gdLst/>
            <a:ahLst/>
            <a:cxnLst/>
            <a:rect l="l" t="t" r="r" b="b"/>
            <a:pathLst>
              <a:path w="2633836" h="2106126">
                <a:moveTo>
                  <a:pt x="0" y="0"/>
                </a:moveTo>
                <a:lnTo>
                  <a:pt x="2633836" y="0"/>
                </a:lnTo>
                <a:lnTo>
                  <a:pt x="2633836" y="2106127"/>
                </a:lnTo>
                <a:lnTo>
                  <a:pt x="0" y="21061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733" y="460227"/>
            <a:ext cx="1421818" cy="1136946"/>
          </a:xfrm>
          <a:custGeom>
            <a:avLst/>
            <a:gdLst/>
            <a:ahLst/>
            <a:cxnLst/>
            <a:rect l="l" t="t" r="r" b="b"/>
            <a:pathLst>
              <a:path w="1421818" h="1136946">
                <a:moveTo>
                  <a:pt x="0" y="0"/>
                </a:moveTo>
                <a:lnTo>
                  <a:pt x="1421818" y="0"/>
                </a:lnTo>
                <a:lnTo>
                  <a:pt x="1421818" y="1136946"/>
                </a:lnTo>
                <a:lnTo>
                  <a:pt x="0" y="1136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60642" y="1743074"/>
            <a:ext cx="6101263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20"/>
              </a:lnSpc>
              <a:spcBef>
                <a:spcPct val="0"/>
              </a:spcBef>
            </a:pPr>
            <a:r>
              <a:rPr lang="en-US" sz="6600" b="1">
                <a:solidFill>
                  <a:srgbClr val="18072B"/>
                </a:solidFill>
                <a:latin typeface="Roboto Bold"/>
                <a:ea typeface="Roboto Bold"/>
                <a:cs typeface="Roboto Bold"/>
                <a:sym typeface="Roboto Bold"/>
              </a:rPr>
              <a:t>Nuestras Industrias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0642" y="4017339"/>
            <a:ext cx="6101263" cy="279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Independientemente del sector, los servicios de ciberseguridad y de transformación digital son esenciales y relevantes para todas las organizaciones, para ayudar a proteger la confidencialidad, integridad y disponibilidad de los activos digitales, así como a fortalecer la resiliencia digital.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87242" y="2348439"/>
            <a:ext cx="7491868" cy="7491868"/>
          </a:xfrm>
          <a:custGeom>
            <a:avLst/>
            <a:gdLst/>
            <a:ahLst/>
            <a:cxnLst/>
            <a:rect l="l" t="t" r="r" b="b"/>
            <a:pathLst>
              <a:path w="7491868" h="7491868">
                <a:moveTo>
                  <a:pt x="0" y="0"/>
                </a:moveTo>
                <a:lnTo>
                  <a:pt x="7491868" y="0"/>
                </a:lnTo>
                <a:lnTo>
                  <a:pt x="7491868" y="7491868"/>
                </a:lnTo>
                <a:lnTo>
                  <a:pt x="0" y="7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433584" y="1058990"/>
            <a:ext cx="9420833" cy="1010150"/>
            <a:chOff x="0" y="0"/>
            <a:chExt cx="12561110" cy="1346867"/>
          </a:xfrm>
        </p:grpSpPr>
        <p:sp>
          <p:nvSpPr>
            <p:cNvPr id="4" name="TextBox 4"/>
            <p:cNvSpPr txBox="1"/>
            <p:nvPr/>
          </p:nvSpPr>
          <p:spPr>
            <a:xfrm>
              <a:off x="0" y="873792"/>
              <a:ext cx="1256111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Nuestro Marco de Trabajo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561110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1" spc="107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NUESTRAS FUNCIONES DE SEGURIDAD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21" r="-20999" b="-54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242495"/>
            <a:ext cx="9547799" cy="11860619"/>
          </a:xfrm>
          <a:custGeom>
            <a:avLst/>
            <a:gdLst/>
            <a:ahLst/>
            <a:cxnLst/>
            <a:rect l="l" t="t" r="r" b="b"/>
            <a:pathLst>
              <a:path w="9547799" h="11860619">
                <a:moveTo>
                  <a:pt x="0" y="0"/>
                </a:moveTo>
                <a:lnTo>
                  <a:pt x="9547799" y="0"/>
                </a:lnTo>
                <a:lnTo>
                  <a:pt x="9547799" y="11860620"/>
                </a:lnTo>
                <a:lnTo>
                  <a:pt x="0" y="11860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009577" y="1028700"/>
            <a:ext cx="7249723" cy="8229600"/>
            <a:chOff x="0" y="0"/>
            <a:chExt cx="190939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09392" cy="2167467"/>
            </a:xfrm>
            <a:custGeom>
              <a:avLst/>
              <a:gdLst/>
              <a:ahLst/>
              <a:cxnLst/>
              <a:rect l="l" t="t" r="r" b="b"/>
              <a:pathLst>
                <a:path w="1909392" h="2167467">
                  <a:moveTo>
                    <a:pt x="0" y="0"/>
                  </a:moveTo>
                  <a:lnTo>
                    <a:pt x="1909392" y="0"/>
                  </a:lnTo>
                  <a:lnTo>
                    <a:pt x="19093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909392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837730" y="1836803"/>
            <a:ext cx="5878197" cy="1848960"/>
          </a:xfrm>
          <a:custGeom>
            <a:avLst/>
            <a:gdLst/>
            <a:ahLst/>
            <a:cxnLst/>
            <a:rect l="l" t="t" r="r" b="b"/>
            <a:pathLst>
              <a:path w="5878197" h="1848960">
                <a:moveTo>
                  <a:pt x="0" y="0"/>
                </a:moveTo>
                <a:lnTo>
                  <a:pt x="5878197" y="0"/>
                </a:lnTo>
                <a:lnTo>
                  <a:pt x="5878197" y="1848960"/>
                </a:lnTo>
                <a:lnTo>
                  <a:pt x="0" y="1848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246859" y="2184068"/>
            <a:ext cx="5059939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SOMOS UNA EMPRESA DE MEJORES PRÁCTICAS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37730" y="4049724"/>
            <a:ext cx="5593416" cy="359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18072B"/>
                </a:solidFill>
                <a:latin typeface="Kollektif"/>
                <a:ea typeface="Kollektif"/>
                <a:cs typeface="Kollektif"/>
                <a:sym typeface="Kollektif"/>
              </a:rPr>
              <a:t>Como empresa de mejores prácticas, nuestro enfoque principal es ayudar a otras organizaciones a identificar, adoptar y optimizar las mejores prácticas en sus operaciones de forma segura. Nuestro objetivo es proporcionar asesoramiento y servicios especializados para mejorar la seguridad, la eficiencia, la calidad y el rendimiento en diversas áreas de negocio.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8429" y="1058990"/>
            <a:ext cx="10951142" cy="1010150"/>
            <a:chOff x="0" y="0"/>
            <a:chExt cx="14601523" cy="1346867"/>
          </a:xfrm>
        </p:grpSpPr>
        <p:sp>
          <p:nvSpPr>
            <p:cNvPr id="3" name="TextBox 3"/>
            <p:cNvSpPr txBox="1"/>
            <p:nvPr/>
          </p:nvSpPr>
          <p:spPr>
            <a:xfrm>
              <a:off x="0" y="873792"/>
              <a:ext cx="1460152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601523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b="1" spc="107">
                  <a:solidFill>
                    <a:srgbClr val="191919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ESTANDARES, METODOLOGÍAS Y MARCOS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086732" y="4825855"/>
            <a:ext cx="2453911" cy="1226955"/>
          </a:xfrm>
          <a:custGeom>
            <a:avLst/>
            <a:gdLst/>
            <a:ahLst/>
            <a:cxnLst/>
            <a:rect l="l" t="t" r="r" b="b"/>
            <a:pathLst>
              <a:path w="2453911" h="1226955">
                <a:moveTo>
                  <a:pt x="0" y="0"/>
                </a:moveTo>
                <a:lnTo>
                  <a:pt x="2453911" y="0"/>
                </a:lnTo>
                <a:lnTo>
                  <a:pt x="2453911" y="1226955"/>
                </a:lnTo>
                <a:lnTo>
                  <a:pt x="0" y="1226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4434180" y="6042961"/>
            <a:ext cx="2453911" cy="1226955"/>
          </a:xfrm>
          <a:custGeom>
            <a:avLst/>
            <a:gdLst/>
            <a:ahLst/>
            <a:cxnLst/>
            <a:rect l="l" t="t" r="r" b="b"/>
            <a:pathLst>
              <a:path w="2453911" h="1226955">
                <a:moveTo>
                  <a:pt x="0" y="0"/>
                </a:moveTo>
                <a:lnTo>
                  <a:pt x="2453910" y="0"/>
                </a:lnTo>
                <a:lnTo>
                  <a:pt x="2453910" y="1226955"/>
                </a:lnTo>
                <a:lnTo>
                  <a:pt x="0" y="1226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53836" y="4825855"/>
            <a:ext cx="2463760" cy="1231880"/>
          </a:xfrm>
          <a:custGeom>
            <a:avLst/>
            <a:gdLst/>
            <a:ahLst/>
            <a:cxnLst/>
            <a:rect l="l" t="t" r="r" b="b"/>
            <a:pathLst>
              <a:path w="2463760" h="1231880">
                <a:moveTo>
                  <a:pt x="0" y="0"/>
                </a:moveTo>
                <a:lnTo>
                  <a:pt x="2463760" y="0"/>
                </a:lnTo>
                <a:lnTo>
                  <a:pt x="2463760" y="1231880"/>
                </a:lnTo>
                <a:lnTo>
                  <a:pt x="0" y="1231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9092646" y="6047886"/>
            <a:ext cx="2453911" cy="1226955"/>
          </a:xfrm>
          <a:custGeom>
            <a:avLst/>
            <a:gdLst/>
            <a:ahLst/>
            <a:cxnLst/>
            <a:rect l="l" t="t" r="r" b="b"/>
            <a:pathLst>
              <a:path w="2453911" h="1226955">
                <a:moveTo>
                  <a:pt x="0" y="0"/>
                </a:moveTo>
                <a:lnTo>
                  <a:pt x="2453911" y="0"/>
                </a:lnTo>
                <a:lnTo>
                  <a:pt x="2453911" y="1226955"/>
                </a:lnTo>
                <a:lnTo>
                  <a:pt x="0" y="1226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413234" y="4830780"/>
            <a:ext cx="2453911" cy="1226955"/>
          </a:xfrm>
          <a:custGeom>
            <a:avLst/>
            <a:gdLst/>
            <a:ahLst/>
            <a:cxnLst/>
            <a:rect l="l" t="t" r="r" b="b"/>
            <a:pathLst>
              <a:path w="2453911" h="1226955">
                <a:moveTo>
                  <a:pt x="0" y="0"/>
                </a:moveTo>
                <a:lnTo>
                  <a:pt x="2453911" y="0"/>
                </a:lnTo>
                <a:lnTo>
                  <a:pt x="2453911" y="1226955"/>
                </a:lnTo>
                <a:lnTo>
                  <a:pt x="0" y="12269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3747357" y="6047886"/>
            <a:ext cx="2453911" cy="1226955"/>
          </a:xfrm>
          <a:custGeom>
            <a:avLst/>
            <a:gdLst/>
            <a:ahLst/>
            <a:cxnLst/>
            <a:rect l="l" t="t" r="r" b="b"/>
            <a:pathLst>
              <a:path w="2453911" h="1226955">
                <a:moveTo>
                  <a:pt x="0" y="0"/>
                </a:moveTo>
                <a:lnTo>
                  <a:pt x="2453911" y="0"/>
                </a:lnTo>
                <a:lnTo>
                  <a:pt x="2453911" y="1226955"/>
                </a:lnTo>
                <a:lnTo>
                  <a:pt x="0" y="12269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781476" y="7561349"/>
            <a:ext cx="3064424" cy="1232136"/>
            <a:chOff x="0" y="0"/>
            <a:chExt cx="4085898" cy="164284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61773"/>
              <a:ext cx="408589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Nuestros controles y mejores prácticas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085898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spc="97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COBIT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16393" y="7558229"/>
            <a:ext cx="3374812" cy="1232136"/>
            <a:chOff x="0" y="0"/>
            <a:chExt cx="4499749" cy="164284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661773"/>
              <a:ext cx="4499749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Para implementar, mantener y mejorar un SGSI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49974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spc="97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ISO 27000/01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88875" y="7558229"/>
            <a:ext cx="3071595" cy="1232136"/>
            <a:chOff x="0" y="0"/>
            <a:chExt cx="4095460" cy="164284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661773"/>
              <a:ext cx="4095460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Protección de datos personales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09546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spc="97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GDPR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132630" y="2898394"/>
            <a:ext cx="3064768" cy="1232136"/>
            <a:chOff x="0" y="0"/>
            <a:chExt cx="4086357" cy="164284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661773"/>
              <a:ext cx="4086357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Para la gestión de nuestros servicios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086357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spc="97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ITIL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817576" y="2898394"/>
            <a:ext cx="2988534" cy="1232136"/>
            <a:chOff x="0" y="0"/>
            <a:chExt cx="3984712" cy="164284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661773"/>
              <a:ext cx="398471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Eliminación de defectos  en nuestros procesos.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984712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spc="97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SIX SIGMA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434170" y="2874744"/>
            <a:ext cx="3064768" cy="1232136"/>
            <a:chOff x="0" y="0"/>
            <a:chExt cx="4086357" cy="1642848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61773"/>
              <a:ext cx="4086357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6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Principios iterativos e incrementales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4086357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spc="97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Scrum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45812" y="5189860"/>
            <a:ext cx="1735751" cy="173575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52425" cap="sq">
              <a:solidFill>
                <a:srgbClr val="7CD4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r>
                <a:rPr lang="en-US" sz="2499" b="1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01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797139" y="5143500"/>
            <a:ext cx="1735751" cy="173575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52425" cap="sq">
              <a:solidFill>
                <a:srgbClr val="4AB1B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r>
                <a:rPr lang="en-US" sz="2499" b="1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02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099512" y="5189860"/>
            <a:ext cx="1735751" cy="173575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52425" cap="sq">
              <a:solidFill>
                <a:srgbClr val="37C9E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r>
                <a:rPr lang="en-US" sz="2499" b="1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03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427146" y="5143500"/>
            <a:ext cx="1735751" cy="1735751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52425" cap="sq">
              <a:solidFill>
                <a:srgbClr val="2C92D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r>
                <a:rPr lang="en-US" sz="2499" b="1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04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756797" y="5321155"/>
            <a:ext cx="1735751" cy="1735751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52425" cap="sq">
              <a:solidFill>
                <a:srgbClr val="13538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r>
                <a:rPr lang="en-US" sz="2499" b="1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05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076695" y="5143500"/>
            <a:ext cx="1735751" cy="173575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52425" cap="sq">
              <a:solidFill>
                <a:srgbClr val="19191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r>
                <a:rPr lang="en-US" sz="2499" b="1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06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755</Words>
  <Application>Microsoft Office PowerPoint</Application>
  <PresentationFormat>Custom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Kollektif</vt:lpstr>
      <vt:lpstr>Aileron</vt:lpstr>
      <vt:lpstr>Public Sans Bold</vt:lpstr>
      <vt:lpstr>Kollektif Bold</vt:lpstr>
      <vt:lpstr>Montserrat Classic Bold</vt:lpstr>
      <vt:lpstr>Arial</vt:lpstr>
      <vt:lpstr>Public Sans Heavy</vt:lpstr>
      <vt:lpstr>Aileron Bold</vt:lpstr>
      <vt:lpstr>Montserrat Classic</vt:lpstr>
      <vt:lpstr>Aileron Ultra-Bold</vt:lpstr>
      <vt:lpstr>Calibri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Novastratics Technology Services Presentation</dc:title>
  <cp:lastModifiedBy>Emmanuel St Jour</cp:lastModifiedBy>
  <cp:revision>3</cp:revision>
  <dcterms:created xsi:type="dcterms:W3CDTF">2006-08-16T00:00:00Z</dcterms:created>
  <dcterms:modified xsi:type="dcterms:W3CDTF">2025-01-21T15:57:37Z</dcterms:modified>
  <dc:identifier>DAF9b3h2yCE</dc:identifier>
</cp:coreProperties>
</file>